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19"/>
  </p:notesMasterIdLst>
  <p:handoutMasterIdLst>
    <p:handoutMasterId r:id="rId20"/>
  </p:handoutMasterIdLst>
  <p:sldIdLst>
    <p:sldId id="443" r:id="rId8"/>
    <p:sldId id="439" r:id="rId9"/>
    <p:sldId id="454" r:id="rId10"/>
    <p:sldId id="445" r:id="rId11"/>
    <p:sldId id="442" r:id="rId12"/>
    <p:sldId id="450" r:id="rId13"/>
    <p:sldId id="453" r:id="rId14"/>
    <p:sldId id="448" r:id="rId15"/>
    <p:sldId id="451" r:id="rId16"/>
    <p:sldId id="449" r:id="rId17"/>
    <p:sldId id="456" r:id="rId18"/>
  </p:sldIdLst>
  <p:sldSz cx="10691813" cy="7559675"/>
  <p:notesSz cx="9872663" cy="6797675"/>
  <p:custDataLst>
    <p:tags r:id="rId21"/>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381F"/>
    <a:srgbClr val="00B0F0"/>
    <a:srgbClr val="EAAA00"/>
    <a:srgbClr val="0091DA"/>
    <a:srgbClr val="43B02A"/>
    <a:srgbClr val="BC204B"/>
    <a:srgbClr val="F68D2E"/>
    <a:srgbClr val="00A3A1"/>
    <a:srgbClr val="C6007E"/>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42" autoAdjust="0"/>
    <p:restoredTop sz="94704" autoAdjust="0"/>
  </p:normalViewPr>
  <p:slideViewPr>
    <p:cSldViewPr snapToGrid="0">
      <p:cViewPr>
        <p:scale>
          <a:sx n="150" d="100"/>
          <a:sy n="150" d="100"/>
        </p:scale>
        <p:origin x="-1536" y="-2611"/>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592330" y="2"/>
            <a:ext cx="4278777" cy="340162"/>
          </a:xfrm>
          <a:prstGeom prst="rect">
            <a:avLst/>
          </a:prstGeom>
        </p:spPr>
        <p:txBody>
          <a:bodyPr vert="horz" lIns="84714" tIns="42358" rIns="84714" bIns="42358" rtlCol="0"/>
          <a:lstStyle>
            <a:lvl1pPr algn="r">
              <a:defRPr sz="1100"/>
            </a:lvl1pPr>
          </a:lstStyle>
          <a:p>
            <a:fld id="{05DEF64C-6444-C54F-9BF0-613CB0CFD382}" type="datetimeFigureOut">
              <a:rPr lang="en-US" smtClean="0">
                <a:latin typeface="Univers for KPMG Light" panose="020B0403020202020204" pitchFamily="34" charset="0"/>
              </a:rPr>
              <a:t>2/24/2021</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6456125"/>
            <a:ext cx="4278777" cy="340162"/>
          </a:xfrm>
          <a:prstGeom prst="rect">
            <a:avLst/>
          </a:prstGeom>
        </p:spPr>
        <p:txBody>
          <a:bodyPr vert="horz" lIns="84714" tIns="42358" rIns="84714" bIns="42358" rtlCol="0" anchor="b"/>
          <a:lstStyle>
            <a:lvl1pPr algn="l">
              <a:defRPr sz="11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592330" y="6456125"/>
            <a:ext cx="4278777" cy="340162"/>
          </a:xfrm>
          <a:prstGeom prst="rect">
            <a:avLst/>
          </a:prstGeom>
        </p:spPr>
        <p:txBody>
          <a:bodyPr vert="horz" lIns="84714" tIns="42358" rIns="84714" bIns="42358" rtlCol="0" anchor="b"/>
          <a:lstStyle>
            <a:lvl1pPr algn="r">
              <a:defRPr sz="11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592330" y="2"/>
            <a:ext cx="4278777" cy="340162"/>
          </a:xfrm>
          <a:prstGeom prst="rect">
            <a:avLst/>
          </a:prstGeom>
        </p:spPr>
        <p:txBody>
          <a:bodyPr vert="horz" lIns="84714" tIns="42358" rIns="84714" bIns="42358" rtlCol="0"/>
          <a:lstStyle>
            <a:lvl1pPr algn="r">
              <a:defRPr sz="1100">
                <a:latin typeface="Univers for KPMG Light" panose="020B0403020202020204" pitchFamily="34" charset="0"/>
              </a:defRPr>
            </a:lvl1pPr>
          </a:lstStyle>
          <a:p>
            <a:fld id="{A9B7456A-CD06-0D40-B083-11158BE207ED}" type="datetimeFigureOut">
              <a:rPr lang="en-US" smtClean="0"/>
              <a:pPr/>
              <a:t>2/24/2021</a:t>
            </a:fld>
            <a:endParaRPr lang="en-US" dirty="0"/>
          </a:p>
        </p:txBody>
      </p:sp>
      <p:sp>
        <p:nvSpPr>
          <p:cNvPr id="4" name="Slide Image Placeholder 3"/>
          <p:cNvSpPr>
            <a:spLocks noGrp="1" noRot="1" noChangeAspect="1"/>
          </p:cNvSpPr>
          <p:nvPr>
            <p:ph type="sldImg" idx="2"/>
          </p:nvPr>
        </p:nvSpPr>
        <p:spPr>
          <a:xfrm>
            <a:off x="3317875" y="849313"/>
            <a:ext cx="3236913" cy="2290762"/>
          </a:xfrm>
          <a:prstGeom prst="rect">
            <a:avLst/>
          </a:prstGeom>
          <a:noFill/>
          <a:ln w="12700">
            <a:solidFill>
              <a:prstClr val="black"/>
            </a:solidFill>
          </a:ln>
        </p:spPr>
        <p:txBody>
          <a:bodyPr vert="horz" lIns="84714" tIns="42358" rIns="84714" bIns="42358" rtlCol="0" anchor="ctr"/>
          <a:lstStyle/>
          <a:p>
            <a:endParaRPr lang="en-US" dirty="0"/>
          </a:p>
        </p:txBody>
      </p:sp>
      <p:sp>
        <p:nvSpPr>
          <p:cNvPr id="5" name="Notes Placeholder 4"/>
          <p:cNvSpPr>
            <a:spLocks noGrp="1"/>
          </p:cNvSpPr>
          <p:nvPr>
            <p:ph type="body" sz="quarter" idx="3"/>
          </p:nvPr>
        </p:nvSpPr>
        <p:spPr>
          <a:xfrm>
            <a:off x="987891" y="3271105"/>
            <a:ext cx="7896884" cy="2676861"/>
          </a:xfrm>
          <a:prstGeom prst="rect">
            <a:avLst/>
          </a:prstGeom>
        </p:spPr>
        <p:txBody>
          <a:bodyPr vert="horz" lIns="84714" tIns="42358" rIns="84714" bIns="42358"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6457515"/>
            <a:ext cx="4278777" cy="340161"/>
          </a:xfrm>
          <a:prstGeom prst="rect">
            <a:avLst/>
          </a:prstGeom>
        </p:spPr>
        <p:txBody>
          <a:bodyPr vert="horz" lIns="84714" tIns="42358" rIns="84714" bIns="42358" rtlCol="0" anchor="b"/>
          <a:lstStyle>
            <a:lvl1pPr algn="l">
              <a:defRPr sz="11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592330" y="6457515"/>
            <a:ext cx="4278777" cy="340161"/>
          </a:xfrm>
          <a:prstGeom prst="rect">
            <a:avLst/>
          </a:prstGeom>
        </p:spPr>
        <p:txBody>
          <a:bodyPr vert="horz" lIns="84714" tIns="42358" rIns="84714" bIns="42358" rtlCol="0" anchor="b"/>
          <a:lstStyle>
            <a:lvl1pPr algn="r">
              <a:defRPr sz="11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87530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50477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97824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87120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9641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5118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656260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2862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9499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 xmlns:a16="http://schemas.microsoft.com/office/drawing/2014/main"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 xmlns:a16="http://schemas.microsoft.com/office/drawing/2014/main"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3.emf"/><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theme" Target="../theme/theme3.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6"/>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52" name="think-cell Slide" r:id="rId17" imgW="216" imgH="216" progId="TCLayout.ActiveDocument.1">
                  <p:embed/>
                </p:oleObj>
              </mc:Choice>
              <mc:Fallback>
                <p:oleObj name="think-cell Slide" r:id="rId17" imgW="216" imgH="216" progId="TCLayout.ActiveDocument.1">
                  <p:embed/>
                  <p:pic>
                    <p:nvPicPr>
                      <p:cNvPr id="0" name=""/>
                      <p:cNvPicPr/>
                      <p:nvPr/>
                    </p:nvPicPr>
                    <p:blipFill>
                      <a:blip r:embed="rId18"/>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76" r:id="rId4"/>
    <p:sldLayoutId id="2147483772" r:id="rId5"/>
    <p:sldLayoutId id="2147483777" r:id="rId6"/>
    <p:sldLayoutId id="2147483773" r:id="rId7"/>
    <p:sldLayoutId id="2147483774" r:id="rId8"/>
    <p:sldLayoutId id="2147483775" r:id="rId9"/>
    <p:sldLayoutId id="2147483669" r:id="rId10"/>
    <p:sldLayoutId id="2147483770" r:id="rId11"/>
    <p:sldLayoutId id="2147483780" r:id="rId12"/>
    <p:sldLayoutId id="2147483808" r:id="rId13"/>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notesSlide" Target="../notesSlides/notesSlide11.xml"/><Relationship Id="rId4" Type="http://schemas.openxmlformats.org/officeDocument/2006/relationships/tags" Target="../tags/tag12.xml"/><Relationship Id="rId9"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notesSlide" Target="../notesSlides/notesSlide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086605"/>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a:t>
            </a:r>
            <a:r>
              <a:rPr lang="fr-FR" sz="1432" dirty="0" smtClean="0"/>
              <a:t>| </a:t>
            </a:r>
            <a:r>
              <a:rPr lang="fr-FR" sz="1432" dirty="0"/>
              <a:t>Believe (</a:t>
            </a:r>
            <a:r>
              <a:rPr lang="fr-FR" sz="1432" dirty="0" smtClean="0"/>
              <a:t>FY2020)</a:t>
            </a:r>
            <a:endParaRPr lang="fr-FR" sz="1432" dirty="0"/>
          </a:p>
        </p:txBody>
      </p:sp>
      <p:pic>
        <p:nvPicPr>
          <p:cNvPr id="4" name="Image 3"/>
          <p:cNvPicPr>
            <a:picLocks noChangeAspect="1"/>
          </p:cNvPicPr>
          <p:nvPr/>
        </p:nvPicPr>
        <p:blipFill>
          <a:blip r:embed="rId3"/>
          <a:stretch>
            <a:fillRect/>
          </a:stretch>
        </p:blipFill>
        <p:spPr>
          <a:xfrm>
            <a:off x="-3" y="1373484"/>
            <a:ext cx="10691813" cy="4215988"/>
          </a:xfrm>
          <a:prstGeom prst="rect">
            <a:avLst/>
          </a:prstGeom>
        </p:spPr>
      </p:pic>
      <p:pic>
        <p:nvPicPr>
          <p:cNvPr id="10" name="Image 9"/>
          <p:cNvPicPr>
            <a:picLocks noChangeAspect="1"/>
          </p:cNvPicPr>
          <p:nvPr/>
        </p:nvPicPr>
        <p:blipFill>
          <a:blip r:embed="rId4"/>
          <a:stretch>
            <a:fillRect/>
          </a:stretch>
        </p:blipFill>
        <p:spPr>
          <a:xfrm>
            <a:off x="412724" y="5558017"/>
            <a:ext cx="9734550" cy="1476375"/>
          </a:xfrm>
          <a:prstGeom prst="rect">
            <a:avLst/>
          </a:prstGeom>
        </p:spPr>
      </p:pic>
    </p:spTree>
    <p:extLst>
      <p:ext uri="{BB962C8B-B14F-4D97-AF65-F5344CB8AC3E}">
        <p14:creationId xmlns:p14="http://schemas.microsoft.com/office/powerpoint/2010/main" val="3603155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2"/>
            <a:ext cx="9731497" cy="894964"/>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Partie Personnel|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34857" y="5681726"/>
            <a:ext cx="206199" cy="21841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1494320" cy="230832"/>
          </a:xfrm>
          <a:prstGeom prst="rect">
            <a:avLst/>
          </a:prstGeom>
          <a:noFill/>
        </p:spPr>
        <p:txBody>
          <a:bodyPr wrap="none" rtlCol="0">
            <a:spAutoFit/>
          </a:bodyPr>
          <a:lstStyle/>
          <a:p>
            <a:r>
              <a:rPr lang="fr-FR" sz="900" dirty="0" smtClean="0">
                <a:latin typeface="Univers 45 Light"/>
                <a:cs typeface="Univers for KPMG"/>
              </a:rPr>
              <a:t>Risque de réalité de la NDF engagée. </a:t>
            </a:r>
          </a:p>
        </p:txBody>
      </p:sp>
      <p:sp>
        <p:nvSpPr>
          <p:cNvPr id="17" name="ZoneTexte 16"/>
          <p:cNvSpPr txBox="1"/>
          <p:nvPr/>
        </p:nvSpPr>
        <p:spPr>
          <a:xfrm>
            <a:off x="1990456" y="6024220"/>
            <a:ext cx="1721946"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Contrôle réalisé sur les  justificatifs des NDF</a:t>
            </a:r>
            <a:endParaRPr lang="fr-FR" sz="900" dirty="0" smtClean="0">
              <a:latin typeface="Univers 45 Light"/>
              <a:cs typeface="Univers for KPMG"/>
            </a:endParaRPr>
          </a:p>
        </p:txBody>
      </p:sp>
      <p:sp>
        <p:nvSpPr>
          <p:cNvPr id="18" name="ZoneTexte 17"/>
          <p:cNvSpPr txBox="1"/>
          <p:nvPr/>
        </p:nvSpPr>
        <p:spPr>
          <a:xfrm>
            <a:off x="1976534" y="6351198"/>
            <a:ext cx="3617664" cy="230832"/>
          </a:xfrm>
          <a:prstGeom prst="rect">
            <a:avLst/>
          </a:prstGeom>
          <a:noFill/>
        </p:spPr>
        <p:txBody>
          <a:bodyPr wrap="square" rtlCol="0">
            <a:spAutoFit/>
          </a:bodyPr>
          <a:lstStyle/>
          <a:p>
            <a:r>
              <a:rPr lang="fr-FR" sz="900" dirty="0" smtClean="0">
                <a:latin typeface="Univers 45 Light"/>
                <a:cs typeface="Univers for KPMG"/>
              </a:rPr>
              <a:t>Risque d’erreurs dans les RIB </a:t>
            </a:r>
            <a:endParaRPr lang="fr-FR" sz="900" dirty="0">
              <a:latin typeface="Univers 45 Light"/>
              <a:cs typeface="Univers for KPMG"/>
            </a:endParaRPr>
          </a:p>
        </p:txBody>
      </p:sp>
      <p:sp>
        <p:nvSpPr>
          <p:cNvPr id="19" name="ZoneTexte 18"/>
          <p:cNvSpPr txBox="1"/>
          <p:nvPr/>
        </p:nvSpPr>
        <p:spPr>
          <a:xfrm>
            <a:off x="1990703" y="6825558"/>
            <a:ext cx="3523978" cy="369332"/>
          </a:xfrm>
          <a:prstGeom prst="rect">
            <a:avLst/>
          </a:prstGeom>
          <a:noFill/>
        </p:spPr>
        <p:txBody>
          <a:bodyPr wrap="square" rtlCol="0">
            <a:spAutoFit/>
          </a:bodyPr>
          <a:lstStyle/>
          <a:p>
            <a:r>
              <a:rPr lang="fr-FR" sz="900" dirty="0" smtClean="0">
                <a:latin typeface="Univers 45 Light"/>
                <a:cs typeface="Univers for KPMG"/>
              </a:rPr>
              <a:t>Les données sont contrôlées en amont et sont issus de </a:t>
            </a:r>
            <a:r>
              <a:rPr lang="fr-FR" sz="900" dirty="0" err="1" smtClean="0">
                <a:latin typeface="Univers 45 Light"/>
                <a:cs typeface="Univers for KPMG"/>
              </a:rPr>
              <a:t>Cleemy</a:t>
            </a:r>
            <a:r>
              <a:rPr lang="fr-FR" sz="900" dirty="0" smtClean="0">
                <a:latin typeface="Univers 45 Light"/>
                <a:cs typeface="Univers for KPMG"/>
              </a:rPr>
              <a:t> directement.</a:t>
            </a: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a:t>
            </a:r>
            <a:r>
              <a:rPr lang="fr-FR" sz="900" dirty="0" smtClean="0">
                <a:latin typeface="Univers 45 Light"/>
                <a:cs typeface="Times New Roman" panose="02020603050405020304" pitchFamily="18" charset="0"/>
              </a:rPr>
              <a:t>RH.</a:t>
            </a:r>
            <a:r>
              <a:rPr lang="fr-FR" sz="900" dirty="0">
                <a:latin typeface="Univers 45 Light"/>
                <a:cs typeface="Times New Roman" panose="02020603050405020304" pitchFamily="18" charset="0"/>
              </a:rPr>
              <a:t> </a:t>
            </a:r>
            <a:r>
              <a:rPr lang="fr-FR" sz="900" dirty="0" smtClean="0">
                <a:latin typeface="Univers 45 Light"/>
                <a:cs typeface="Times New Roman" panose="02020603050405020304" pitchFamily="18" charset="0"/>
              </a:rPr>
              <a:t>La </a:t>
            </a:r>
            <a:r>
              <a:rPr lang="fr-FR" sz="900" dirty="0">
                <a:latin typeface="Univers 45 Light"/>
                <a:cs typeface="Times New Roman" panose="02020603050405020304" pitchFamily="18" charset="0"/>
              </a:rPr>
              <a:t>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4" name="Image 3"/>
          <p:cNvPicPr>
            <a:picLocks noChangeAspect="1"/>
          </p:cNvPicPr>
          <p:nvPr/>
        </p:nvPicPr>
        <p:blipFill rotWithShape="1">
          <a:blip r:embed="rId3"/>
          <a:srcRect l="2401"/>
          <a:stretch/>
        </p:blipFill>
        <p:spPr>
          <a:xfrm>
            <a:off x="83820" y="1555314"/>
            <a:ext cx="10435138" cy="4013967"/>
          </a:xfrm>
          <a:prstGeom prst="rect">
            <a:avLst/>
          </a:prstGeom>
        </p:spPr>
      </p:pic>
    </p:spTree>
    <p:extLst>
      <p:ext uri="{BB962C8B-B14F-4D97-AF65-F5344CB8AC3E}">
        <p14:creationId xmlns:p14="http://schemas.microsoft.com/office/powerpoint/2010/main" val="405072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436" y="513053"/>
            <a:ext cx="9695313" cy="469442"/>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Entretiens menés</a:t>
            </a:r>
            <a:endParaRPr lang="fr-FR" kern="0" dirty="0">
              <a:solidFill>
                <a:srgbClr val="0091DA"/>
              </a:solidFill>
            </a:endParaRPr>
          </a:p>
        </p:txBody>
      </p:sp>
      <p:sp>
        <p:nvSpPr>
          <p:cNvPr id="10" name="Rectangle 111">
            <a:extLst>
              <a:ext uri="{FF2B5EF4-FFF2-40B4-BE49-F238E27FC236}">
                <a16:creationId xmlns:a16="http://schemas.microsoft.com/office/drawing/2014/main" xmlns="" id="{526F7FFA-F714-479F-8DD6-40447B8C3749}"/>
              </a:ext>
            </a:extLst>
          </p:cNvPr>
          <p:cNvSpPr>
            <a:spLocks noChangeArrowheads="1"/>
          </p:cNvSpPr>
          <p:nvPr>
            <p:custDataLst>
              <p:tags r:id="rId1"/>
            </p:custDataLst>
          </p:nvPr>
        </p:nvSpPr>
        <p:spPr bwMode="gray">
          <a:xfrm>
            <a:off x="877435" y="1485269"/>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TECH</a:t>
            </a:r>
            <a:endParaRPr lang="fr-FR" sz="900" b="1" dirty="0">
              <a:solidFill>
                <a:srgbClr val="FFFFFF"/>
              </a:solidFill>
              <a:latin typeface="Univers 45 Light" pitchFamily="2" charset="0"/>
            </a:endParaRPr>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01811" y="1781247"/>
            <a:ext cx="3526953" cy="623104"/>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2"/>
            </p:custDataLst>
          </p:nvPr>
        </p:nvSpPr>
        <p:spPr bwMode="gray">
          <a:xfrm>
            <a:off x="877434" y="1219403"/>
            <a:ext cx="3540610" cy="231769"/>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Interlocuteurs Believe</a:t>
            </a: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615097" y="1219405"/>
            <a:ext cx="3526953"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Participants </a:t>
            </a:r>
            <a:r>
              <a:rPr lang="fr-FR" sz="900" b="1" dirty="0" smtClean="0">
                <a:solidFill>
                  <a:srgbClr val="FFFFFF"/>
                </a:solidFill>
                <a:latin typeface="Univers 45 Light" pitchFamily="2" charset="0"/>
              </a:rPr>
              <a:t>FICO GESTION</a:t>
            </a:r>
            <a:endParaRPr lang="fr-FR" sz="900" b="1" dirty="0">
              <a:solidFill>
                <a:srgbClr val="FFFFFF"/>
              </a:solidFill>
              <a:latin typeface="Univers 45 Light" pitchFamily="2" charset="0"/>
            </a:endParaRP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39103" y="1219404"/>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Dates et lieux</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25817" y="1781247"/>
            <a:ext cx="1871662" cy="623104"/>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 (1h)</a:t>
            </a:r>
            <a:endParaRPr lang="fr-FR" sz="900" dirty="0" smtClean="0">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latin typeface="Univers 45 Light" pitchFamily="2" charset="0"/>
              </a:rPr>
              <a:t>Réunion</a:t>
            </a:r>
            <a:r>
              <a:rPr lang="fr-FR" sz="900" dirty="0" smtClean="0">
                <a:solidFill>
                  <a:srgbClr val="000000"/>
                </a:solidFill>
                <a:latin typeface="Univers 45 Light" pitchFamily="2" charset="0"/>
              </a:rPr>
              <a:t> </a:t>
            </a:r>
            <a:r>
              <a:rPr lang="fr-FR" sz="900" dirty="0">
                <a:solidFill>
                  <a:srgbClr val="000000"/>
                </a:solidFill>
                <a:latin typeface="Univers 45 Light" pitchFamily="2" charset="0"/>
              </a:rPr>
              <a:t>Teams le 03/12/2020 (1h</a:t>
            </a:r>
            <a:r>
              <a:rPr lang="fr-FR" sz="900" dirty="0" smtClean="0">
                <a:solidFill>
                  <a:srgbClr val="000000"/>
                </a:solidFill>
                <a:latin typeface="Univers 45 Light" pitchFamily="2" charset="0"/>
              </a:rPr>
              <a:t>)</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07/12/2020  </a:t>
            </a:r>
            <a:r>
              <a:rPr lang="fr-FR" sz="900" dirty="0">
                <a:solidFill>
                  <a:srgbClr val="000000"/>
                </a:solidFill>
                <a:latin typeface="Univers 45 Light" pitchFamily="2" charset="0"/>
              </a:rPr>
              <a:t>(1h)</a:t>
            </a:r>
          </a:p>
          <a:p>
            <a:pPr marL="171450" lvl="2" indent="-171450">
              <a:spcBef>
                <a:spcPts val="600"/>
              </a:spcBef>
              <a:buClr>
                <a:srgbClr val="00338D"/>
              </a:buClr>
              <a:buFont typeface="Wingdings" panose="05000000000000000000" pitchFamily="2" charset="2"/>
              <a:buChar char="§"/>
            </a:pP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smtClean="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5"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3924979"/>
            <a:ext cx="3540609" cy="575736"/>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err="1"/>
              <a:t>Brendy</a:t>
            </a:r>
            <a:r>
              <a:rPr lang="fr-FR" sz="900" kern="0" dirty="0"/>
              <a:t>  </a:t>
            </a:r>
            <a:r>
              <a:rPr lang="fr-FR" sz="900" kern="0" dirty="0" err="1"/>
              <a:t>Chiniah</a:t>
            </a:r>
            <a:r>
              <a:rPr lang="fr-FR" sz="900" kern="0" dirty="0"/>
              <a:t> </a:t>
            </a:r>
            <a:r>
              <a:rPr lang="fr-FR" sz="900" kern="0" dirty="0" smtClean="0"/>
              <a:t> : </a:t>
            </a:r>
            <a:endParaRPr lang="fr-FR" sz="900" kern="0" dirty="0"/>
          </a:p>
        </p:txBody>
      </p:sp>
      <p:sp>
        <p:nvSpPr>
          <p:cNvPr id="28" name="Espace réservé du texte 3">
            <a:extLst>
              <a:ext uri="{FF2B5EF4-FFF2-40B4-BE49-F238E27FC236}">
                <a16:creationId xmlns:a16="http://schemas.microsoft.com/office/drawing/2014/main" xmlns="" id="{75A64BB2-E525-4EA9-90D3-850E193A164C}"/>
              </a:ext>
            </a:extLst>
          </p:cNvPr>
          <p:cNvSpPr txBox="1">
            <a:spLocks/>
          </p:cNvSpPr>
          <p:nvPr/>
        </p:nvSpPr>
        <p:spPr bwMode="gray">
          <a:xfrm>
            <a:off x="8312533" y="3907360"/>
            <a:ext cx="1871662" cy="572917"/>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07</a:t>
            </a:r>
            <a:r>
              <a:rPr lang="fr-FR" sz="900" dirty="0">
                <a:solidFill>
                  <a:srgbClr val="000000"/>
                </a:solidFill>
                <a:latin typeface="Univers 45 Light" pitchFamily="2" charset="0"/>
              </a:rPr>
              <a:t>/12/2020 </a:t>
            </a:r>
            <a:r>
              <a:rPr lang="fr-FR" sz="900" dirty="0" smtClean="0">
                <a:solidFill>
                  <a:srgbClr val="000000"/>
                </a:solidFill>
                <a:latin typeface="Univers 45 Light" pitchFamily="2" charset="0"/>
              </a:rPr>
              <a:t>(2h</a:t>
            </a:r>
            <a:r>
              <a:rPr lang="fr-FR" sz="900" dirty="0">
                <a:solidFill>
                  <a:srgbClr val="000000"/>
                </a:solidFill>
                <a:latin typeface="Univers 45 Light" pitchFamily="2" charset="0"/>
              </a:rPr>
              <a:t>)</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9" name="Rectangle 111">
            <a:extLst>
              <a:ext uri="{FF2B5EF4-FFF2-40B4-BE49-F238E27FC236}">
                <a16:creationId xmlns:a16="http://schemas.microsoft.com/office/drawing/2014/main" xmlns="" id="{3225BB70-3CC0-40FC-AA81-34CA8CCBFD07}"/>
              </a:ext>
            </a:extLst>
          </p:cNvPr>
          <p:cNvSpPr>
            <a:spLocks noChangeArrowheads="1"/>
          </p:cNvSpPr>
          <p:nvPr>
            <p:custDataLst>
              <p:tags r:id="rId5"/>
            </p:custDataLst>
          </p:nvPr>
        </p:nvSpPr>
        <p:spPr bwMode="gray">
          <a:xfrm>
            <a:off x="864149" y="4598512"/>
            <a:ext cx="933333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Trésorerie</a:t>
            </a:r>
            <a:endParaRPr lang="fr-FR" sz="900" b="1" dirty="0">
              <a:solidFill>
                <a:srgbClr val="FFFFFF"/>
              </a:solidFill>
              <a:latin typeface="Univers 45 Light" pitchFamily="2" charset="0"/>
            </a:endParaRPr>
          </a:p>
        </p:txBody>
      </p:sp>
      <p:sp>
        <p:nvSpPr>
          <p:cNvPr id="30" name="Espace réservé du texte 2">
            <a:extLst>
              <a:ext uri="{FF2B5EF4-FFF2-40B4-BE49-F238E27FC236}">
                <a16:creationId xmlns:a16="http://schemas.microsoft.com/office/drawing/2014/main" xmlns="" id="{9DBB0F7E-F445-4E28-84B7-FCE50EA52705}"/>
              </a:ext>
            </a:extLst>
          </p:cNvPr>
          <p:cNvSpPr txBox="1">
            <a:spLocks/>
          </p:cNvSpPr>
          <p:nvPr/>
        </p:nvSpPr>
        <p:spPr>
          <a:xfrm>
            <a:off x="864151" y="4924637"/>
            <a:ext cx="3540609" cy="501237"/>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Térence </a:t>
            </a:r>
            <a:r>
              <a:rPr lang="fr-FR" sz="900" kern="0" dirty="0" err="1" smtClean="0"/>
              <a:t>Chevallereau</a:t>
            </a:r>
            <a:r>
              <a:rPr lang="fr-FR" sz="900" kern="0" dirty="0" smtClean="0"/>
              <a:t> : Responsable de la Trésorerie</a:t>
            </a:r>
            <a:endParaRPr lang="fr-FR" sz="900" kern="0" dirty="0"/>
          </a:p>
        </p:txBody>
      </p:sp>
      <p:sp>
        <p:nvSpPr>
          <p:cNvPr id="31"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5" y="4924637"/>
            <a:ext cx="3526953" cy="50123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2" name="Espace réservé du texte 3">
            <a:extLst>
              <a:ext uri="{FF2B5EF4-FFF2-40B4-BE49-F238E27FC236}">
                <a16:creationId xmlns:a16="http://schemas.microsoft.com/office/drawing/2014/main" xmlns="" id="{C15D833F-20A6-4FA1-91D2-3FEB8FC5A69B}"/>
              </a:ext>
            </a:extLst>
          </p:cNvPr>
          <p:cNvSpPr txBox="1">
            <a:spLocks/>
          </p:cNvSpPr>
          <p:nvPr/>
        </p:nvSpPr>
        <p:spPr bwMode="gray">
          <a:xfrm>
            <a:off x="8299243" y="4924638"/>
            <a:ext cx="1871662" cy="50123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a:t>
            </a:r>
            <a:endParaRPr lang="fr-FR" sz="900" dirty="0">
              <a:solidFill>
                <a:srgbClr val="000000"/>
              </a:solidFill>
              <a:latin typeface="Univers 45 Light" pitchFamily="2" charset="0"/>
            </a:endParaRPr>
          </a:p>
        </p:txBody>
      </p:sp>
      <p:sp>
        <p:nvSpPr>
          <p:cNvPr id="19"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4" y="3924979"/>
            <a:ext cx="3526953" cy="57573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24" name="Rectangle 111">
            <a:extLst>
              <a:ext uri="{FF2B5EF4-FFF2-40B4-BE49-F238E27FC236}">
                <a16:creationId xmlns:a16="http://schemas.microsoft.com/office/drawing/2014/main" xmlns="" id="{526F7FFA-F714-479F-8DD6-40447B8C3749}"/>
              </a:ext>
            </a:extLst>
          </p:cNvPr>
          <p:cNvSpPr>
            <a:spLocks noChangeArrowheads="1"/>
          </p:cNvSpPr>
          <p:nvPr>
            <p:custDataLst>
              <p:tags r:id="rId6"/>
            </p:custDataLst>
          </p:nvPr>
        </p:nvSpPr>
        <p:spPr bwMode="gray">
          <a:xfrm>
            <a:off x="877435" y="2486972"/>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Label</a:t>
            </a:r>
            <a:endParaRPr lang="fr-FR" sz="900" b="1" dirty="0">
              <a:solidFill>
                <a:srgbClr val="FFFFFF"/>
              </a:solidFill>
              <a:latin typeface="Univers 45 Light" pitchFamily="2" charset="0"/>
            </a:endParaRPr>
          </a:p>
        </p:txBody>
      </p:sp>
      <p:sp>
        <p:nvSpPr>
          <p:cNvPr id="2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15097" y="2806028"/>
            <a:ext cx="3526953" cy="695029"/>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3"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39103" y="2815062"/>
            <a:ext cx="1871662" cy="685995"/>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01/12/2020 (1h)</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35" name="Rectangle 111">
            <a:extLst>
              <a:ext uri="{FF2B5EF4-FFF2-40B4-BE49-F238E27FC236}">
                <a16:creationId xmlns:a16="http://schemas.microsoft.com/office/drawing/2014/main" xmlns="" id="{526F7FFA-F714-479F-8DD6-40447B8C3749}"/>
              </a:ext>
            </a:extLst>
          </p:cNvPr>
          <p:cNvSpPr>
            <a:spLocks noChangeArrowheads="1"/>
          </p:cNvSpPr>
          <p:nvPr>
            <p:custDataLst>
              <p:tags r:id="rId7"/>
            </p:custDataLst>
          </p:nvPr>
        </p:nvSpPr>
        <p:spPr bwMode="gray">
          <a:xfrm>
            <a:off x="824295" y="5570566"/>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Autres</a:t>
            </a:r>
            <a:endParaRPr lang="fr-FR" sz="900" b="1" dirty="0">
              <a:solidFill>
                <a:srgbClr val="FFFFFF"/>
              </a:solidFill>
              <a:latin typeface="Univers 45 Light" pitchFamily="2" charset="0"/>
            </a:endParaRPr>
          </a:p>
        </p:txBody>
      </p:sp>
      <p:sp>
        <p:nvSpPr>
          <p:cNvPr id="3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588527" y="5931158"/>
            <a:ext cx="3526953" cy="92515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7"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12533" y="5931159"/>
            <a:ext cx="1871662" cy="92515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02/12/2020 </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26/11/2020</a:t>
            </a: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02/12/2020</a:t>
            </a:r>
            <a:endParaRPr lang="fr-FR" sz="900" dirty="0">
              <a:solidFill>
                <a:srgbClr val="000000"/>
              </a:solidFill>
              <a:latin typeface="Univers 45 Light" pitchFamily="2" charset="0"/>
            </a:endParaRPr>
          </a:p>
        </p:txBody>
      </p:sp>
      <p:sp>
        <p:nvSpPr>
          <p:cNvPr id="38" name="Rectangle 111">
            <a:extLst>
              <a:ext uri="{FF2B5EF4-FFF2-40B4-BE49-F238E27FC236}">
                <a16:creationId xmlns:a16="http://schemas.microsoft.com/office/drawing/2014/main" xmlns="" id="{526F7FFA-F714-479F-8DD6-40447B8C3749}"/>
              </a:ext>
            </a:extLst>
          </p:cNvPr>
          <p:cNvSpPr>
            <a:spLocks noChangeArrowheads="1"/>
          </p:cNvSpPr>
          <p:nvPr>
            <p:custDataLst>
              <p:tags r:id="rId8"/>
            </p:custDataLst>
          </p:nvPr>
        </p:nvSpPr>
        <p:spPr bwMode="gray">
          <a:xfrm>
            <a:off x="837579" y="3626458"/>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Personnel</a:t>
            </a:r>
            <a:endParaRPr lang="fr-FR" sz="900" b="1" dirty="0">
              <a:solidFill>
                <a:srgbClr val="FFFFFF"/>
              </a:solidFill>
              <a:latin typeface="Univers 45 Light" pitchFamily="2" charset="0"/>
            </a:endParaRPr>
          </a:p>
        </p:txBody>
      </p:sp>
      <p:sp>
        <p:nvSpPr>
          <p:cNvPr id="39"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2784712"/>
            <a:ext cx="3540609" cy="716345"/>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Hélène </a:t>
            </a:r>
            <a:r>
              <a:rPr lang="fr-FR" sz="900" kern="0" dirty="0" err="1" smtClean="0"/>
              <a:t>Grosleron</a:t>
            </a:r>
            <a:r>
              <a:rPr lang="fr-FR" sz="900" kern="0" dirty="0" smtClean="0"/>
              <a:t> : Contrôleur de Gestion AS &amp; Labels</a:t>
            </a:r>
          </a:p>
          <a:p>
            <a:pPr lvl="2" defTabSz="914400"/>
            <a:r>
              <a:rPr lang="fr-FR" sz="900" kern="0" dirty="0"/>
              <a:t>Sébastien </a:t>
            </a:r>
            <a:r>
              <a:rPr lang="fr-FR" sz="900" kern="0" dirty="0" smtClean="0"/>
              <a:t>Surat :</a:t>
            </a:r>
            <a:r>
              <a:rPr lang="fr-FR" sz="900" kern="0" dirty="0"/>
              <a:t> Responsable Comptabilité Générale</a:t>
            </a:r>
            <a:endParaRPr lang="fr-FR" sz="900" kern="0" dirty="0" smtClean="0"/>
          </a:p>
          <a:p>
            <a:pPr lvl="2" defTabSz="914400"/>
            <a:r>
              <a:rPr lang="fr-FR" sz="900" kern="0" dirty="0" smtClean="0"/>
              <a:t>Julie Christophe </a:t>
            </a:r>
            <a:endParaRPr lang="fr-FR" sz="900" kern="0" dirty="0"/>
          </a:p>
        </p:txBody>
      </p:sp>
      <p:sp>
        <p:nvSpPr>
          <p:cNvPr id="40"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1783034"/>
            <a:ext cx="3540609" cy="612564"/>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Marine </a:t>
            </a:r>
            <a:r>
              <a:rPr lang="fr-FR" sz="900" kern="0" dirty="0" err="1" smtClean="0"/>
              <a:t>Cochard</a:t>
            </a:r>
            <a:r>
              <a:rPr lang="fr-FR" sz="900" kern="0" dirty="0"/>
              <a:t> </a:t>
            </a:r>
            <a:r>
              <a:rPr lang="fr-FR" sz="900" kern="0" dirty="0" smtClean="0"/>
              <a:t> :</a:t>
            </a:r>
            <a:r>
              <a:rPr lang="fr-FR" sz="900" kern="0" dirty="0"/>
              <a:t>VP Finance Transformation</a:t>
            </a:r>
            <a:endParaRPr lang="fr-FR" sz="900" kern="0" dirty="0" smtClean="0"/>
          </a:p>
          <a:p>
            <a:pPr lvl="2" defTabSz="914400"/>
            <a:r>
              <a:rPr lang="fr-FR" sz="900" kern="0" dirty="0" smtClean="0"/>
              <a:t>Peggy De </a:t>
            </a:r>
            <a:r>
              <a:rPr lang="fr-FR" sz="900" kern="0" dirty="0" err="1" smtClean="0"/>
              <a:t>Sargos</a:t>
            </a:r>
            <a:r>
              <a:rPr lang="fr-FR" sz="900" kern="0" dirty="0" smtClean="0"/>
              <a:t> : Directrice Contrôle de Gestion Groupe</a:t>
            </a:r>
          </a:p>
          <a:p>
            <a:pPr lvl="2" defTabSz="914400"/>
            <a:r>
              <a:rPr lang="fr-FR" sz="900" kern="0" dirty="0"/>
              <a:t>Maria </a:t>
            </a:r>
            <a:r>
              <a:rPr lang="fr-FR" sz="900" kern="0" dirty="0" err="1" smtClean="0"/>
              <a:t>Doreille</a:t>
            </a:r>
            <a:r>
              <a:rPr lang="fr-FR" sz="900" kern="0" dirty="0" smtClean="0"/>
              <a:t> </a:t>
            </a:r>
            <a:endParaRPr lang="fr-FR" sz="900" kern="0" dirty="0"/>
          </a:p>
        </p:txBody>
      </p:sp>
      <p:sp>
        <p:nvSpPr>
          <p:cNvPr id="41" name="Espace réservé du texte 2">
            <a:extLst>
              <a:ext uri="{FF2B5EF4-FFF2-40B4-BE49-F238E27FC236}">
                <a16:creationId xmlns:a16="http://schemas.microsoft.com/office/drawing/2014/main" xmlns="" id="{4D6B6369-3D4F-4C1C-BF15-E0F13EB306C1}"/>
              </a:ext>
            </a:extLst>
          </p:cNvPr>
          <p:cNvSpPr txBox="1">
            <a:spLocks/>
          </p:cNvSpPr>
          <p:nvPr/>
        </p:nvSpPr>
        <p:spPr>
          <a:xfrm>
            <a:off x="864150" y="5931157"/>
            <a:ext cx="3540609" cy="925159"/>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smtClean="0"/>
              <a:t>Comptabilité Générale : </a:t>
            </a:r>
          </a:p>
          <a:p>
            <a:pPr lvl="3" defTabSz="914400"/>
            <a:r>
              <a:rPr lang="fr-FR" sz="900" kern="0" dirty="0" smtClean="0"/>
              <a:t>Sébastien Surat : Responsable </a:t>
            </a:r>
            <a:r>
              <a:rPr lang="fr-FR" sz="900" kern="0" dirty="0"/>
              <a:t>Comptabilité </a:t>
            </a:r>
            <a:r>
              <a:rPr lang="fr-FR" sz="900" kern="0" dirty="0" smtClean="0"/>
              <a:t>Générale</a:t>
            </a:r>
          </a:p>
          <a:p>
            <a:pPr lvl="2" defTabSz="914400">
              <a:spcAft>
                <a:spcPts val="0"/>
              </a:spcAft>
            </a:pPr>
            <a:r>
              <a:rPr lang="fr-FR" sz="900" kern="0" dirty="0"/>
              <a:t> Comptabilité </a:t>
            </a:r>
            <a:r>
              <a:rPr lang="fr-FR" sz="900" kern="0" dirty="0" smtClean="0"/>
              <a:t>Fournisseurs OPEX  : </a:t>
            </a:r>
          </a:p>
          <a:p>
            <a:pPr lvl="3" defTabSz="914400">
              <a:spcAft>
                <a:spcPts val="0"/>
              </a:spcAft>
            </a:pPr>
            <a:r>
              <a:rPr lang="fr-FR" sz="900" kern="0" dirty="0" smtClean="0"/>
              <a:t> Julien Fernandez Responsable Comptabilité Fournisseur </a:t>
            </a:r>
          </a:p>
          <a:p>
            <a:pPr lvl="3" defTabSz="914400">
              <a:spcAft>
                <a:spcPts val="0"/>
              </a:spcAft>
            </a:pPr>
            <a:r>
              <a:rPr lang="fr-FR" sz="900" kern="0" dirty="0" smtClean="0"/>
              <a:t>Rachid </a:t>
            </a:r>
            <a:r>
              <a:rPr lang="fr-FR" sz="900" kern="0" dirty="0" err="1" smtClean="0"/>
              <a:t>Fareh</a:t>
            </a:r>
            <a:r>
              <a:rPr lang="fr-FR" sz="900" kern="0" dirty="0" smtClean="0"/>
              <a:t> : Comptabilité Fournisseurs</a:t>
            </a:r>
            <a:endParaRPr lang="fr-FR" sz="900" kern="0" dirty="0"/>
          </a:p>
        </p:txBody>
      </p:sp>
    </p:spTree>
    <p:extLst>
      <p:ext uri="{BB962C8B-B14F-4D97-AF65-F5344CB8AC3E}">
        <p14:creationId xmlns:p14="http://schemas.microsoft.com/office/powerpoint/2010/main" val="131965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Production </a:t>
            </a:r>
            <a:r>
              <a:rPr lang="fr-FR" sz="3600" dirty="0" smtClean="0"/>
              <a:t>Immobilisée / Sous-traitance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37365000"/>
              </p:ext>
            </p:extLst>
          </p:nvPr>
        </p:nvGraphicFramePr>
        <p:xfrm>
          <a:off x="259633" y="1094351"/>
          <a:ext cx="10090462" cy="4375913"/>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7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Contrôle</a:t>
                      </a:r>
                      <a:r>
                        <a:rPr lang="fr-FR" sz="7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7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7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Ponctuel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a été mis en place lors de la création de la fiche fournisseurs d’obtenir certains éléments complémentaire. Néanmoins, a ce jour il manque certains éléments dans les dossiers et les travaux n’est pas systématisé ni repris pour les  fiches fournisseurs plus anciennes.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centralisation des contrats et la mise en place d’un contrôle semestriel des obligations  en cas de conclusion d’un contrat de sous-traitance pour un montant supérieur à 5 k€ HT. </a:t>
                      </a:r>
                    </a:p>
                    <a:p>
                      <a:pPr lvl="1"/>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lvl="1" algn="ctr"/>
                      <a:r>
                        <a:rPr lang="fr-FR" sz="7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t>
                      </a: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évaluation de la production immobilisée Dev/Tech</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Des entretiens sont réalisés annuellement pour déterminer le temps et des récapitulatifs annuelles sur le nombre de jours dédiés et les projets concerné sont réalisés à l’issus des entretiens. </a:t>
                      </a:r>
                    </a:p>
                    <a:p>
                      <a:pPr marL="0" marR="0" lvl="0" indent="0" algn="l"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suivi de l’avancement des travaux est réalisé au travers d’un Comité de Pilotage et des Roadmap.. Un </a:t>
                      </a:r>
                      <a:r>
                        <a:rPr lang="fr-FR" sz="700" dirty="0" smtClean="0">
                          <a:effectLst/>
                          <a:latin typeface="Univers 45 Light" pitchFamily="2" charset="0"/>
                          <a:ea typeface="Calibri" panose="020F0502020204030204" pitchFamily="34" charset="0"/>
                          <a:cs typeface="Times New Roman" panose="02020603050405020304" pitchFamily="18" charset="0"/>
                        </a:rPr>
                        <a:t>descriptif des développements des nouvelles fonctionnalités et évolutions des versions apportés </a:t>
                      </a:r>
                      <a:r>
                        <a:rPr lang="fr-FR" sz="7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 été mis en place.</a:t>
                      </a: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Manuel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N/A</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a:t>
                      </a:r>
                      <a:r>
                        <a:rPr lang="fr-FR" sz="7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7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Mensuel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Nous</a:t>
                      </a:r>
                      <a:r>
                        <a:rPr lang="fr-FR" sz="7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700" dirty="0" smtClean="0">
                          <a:effectLst/>
                          <a:latin typeface="Univers 45 Light" pitchFamily="2" charset="0"/>
                          <a:ea typeface="Calibri" panose="020F0502020204030204" pitchFamily="34" charset="0"/>
                          <a:cs typeface="Times New Roman" panose="02020603050405020304" pitchFamily="18" charset="0"/>
                        </a:rPr>
                        <a:t>place </a:t>
                      </a:r>
                      <a:r>
                        <a:rPr lang="fr-FR" sz="700" baseline="0" dirty="0" smtClean="0">
                          <a:effectLst/>
                          <a:latin typeface="Univers 45 Light" pitchFamily="2" charset="0"/>
                          <a:ea typeface="Calibri" panose="020F0502020204030204" pitchFamily="34" charset="0"/>
                          <a:cs typeface="Times New Roman" panose="02020603050405020304" pitchFamily="18" charset="0"/>
                        </a:rPr>
                        <a:t> également pour la sortie des développements devenus obsolètes , d’un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Label</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7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contrôle afin d’identifier les projet terminé est réalisé à partir des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Realease</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comptabilisation</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a:t>
                      </a: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PV de livraison des développements afin de matérialiser les dates  d’activation et d’éviter le maintien en IEC.</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21115" y="474416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61951" y="47482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21115" y="527293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61951" y="527493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7221806" y="38438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6561952" y="384789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888" y="315912"/>
            <a:ext cx="9695313" cy="942975"/>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Believe S.A.S. – Observations détaillées des processus métiers</a:t>
            </a:r>
            <a: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t/>
            </a:r>
            <a:b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br>
            <a:r>
              <a:rPr lang="fr-FR" kern="0" dirty="0" smtClean="0">
                <a:solidFill>
                  <a:srgbClr val="0091DA"/>
                </a:solidFill>
              </a:rPr>
              <a:t>Immobilisation en cours </a:t>
            </a:r>
            <a:r>
              <a:rPr lang="fr-FR" kern="0" dirty="0">
                <a:solidFill>
                  <a:srgbClr val="0091DA"/>
                </a:solidFill>
              </a:rPr>
              <a:t>(</a:t>
            </a:r>
            <a:r>
              <a:rPr kumimoji="0" lang="fr-FR" sz="4000" b="0" i="0" u="none" strike="noStrike" kern="0" cap="none" spc="0" normalizeH="0" baseline="0" noProof="0" dirty="0">
                <a:ln>
                  <a:noFill/>
                </a:ln>
                <a:solidFill>
                  <a:srgbClr val="0091DA"/>
                </a:solidFill>
                <a:effectLst/>
                <a:uLnTx/>
                <a:uFillTx/>
                <a:latin typeface="KPMG Extralight" panose="020B0303030202040204" pitchFamily="34" charset="0"/>
                <a:ea typeface="+mn-ea"/>
              </a:rPr>
              <a:t>synthèse des travaux réalisés)</a:t>
            </a:r>
            <a:endParaRPr lang="fr-FR" kern="0" dirty="0">
              <a:solidFill>
                <a:srgbClr val="0091DA"/>
              </a:solidFill>
            </a:endParaRPr>
          </a:p>
        </p:txBody>
      </p:sp>
      <p:sp>
        <p:nvSpPr>
          <p:cNvPr id="9" name="Espace réservé du texte 2">
            <a:extLst>
              <a:ext uri="{FF2B5EF4-FFF2-40B4-BE49-F238E27FC236}">
                <a16:creationId xmlns:a16="http://schemas.microsoft.com/office/drawing/2014/main" xmlns="" id="{AA565028-C9CE-4A6B-B31B-DF35537C07AC}"/>
              </a:ext>
            </a:extLst>
          </p:cNvPr>
          <p:cNvSpPr txBox="1">
            <a:spLocks/>
          </p:cNvSpPr>
          <p:nvPr/>
        </p:nvSpPr>
        <p:spPr>
          <a:xfrm>
            <a:off x="877888" y="2195513"/>
            <a:ext cx="3095625" cy="4176712"/>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Tester la conception du contrôle </a:t>
            </a:r>
            <a:r>
              <a:rPr lang="fr-FR" sz="900" kern="0" dirty="0" smtClean="0"/>
              <a:t>C1 </a:t>
            </a:r>
            <a:r>
              <a:rPr lang="fr-FR" sz="900" kern="0" dirty="0"/>
              <a:t>: </a:t>
            </a:r>
          </a:p>
          <a:p>
            <a:pPr lvl="3" defTabSz="914400"/>
            <a:r>
              <a:rPr lang="fr-FR" sz="900" kern="0" dirty="0"/>
              <a:t>Entretien avec Peggy de </a:t>
            </a:r>
            <a:r>
              <a:rPr lang="fr-FR" sz="900" kern="0" dirty="0" err="1"/>
              <a:t>Sargos</a:t>
            </a:r>
            <a:r>
              <a:rPr lang="fr-FR" sz="900" kern="0" dirty="0"/>
              <a:t> ,</a:t>
            </a:r>
            <a:r>
              <a:rPr lang="fr-FR" sz="900" kern="0" dirty="0" smtClean="0"/>
              <a:t>Marine </a:t>
            </a:r>
            <a:r>
              <a:rPr lang="fr-FR" sz="900" kern="0" dirty="0" err="1" smtClean="0"/>
              <a:t>Cochard</a:t>
            </a:r>
            <a:r>
              <a:rPr lang="fr-FR" sz="900" kern="0" dirty="0" smtClean="0"/>
              <a:t> et </a:t>
            </a:r>
            <a:r>
              <a:rPr lang="fr-FR" sz="900" kern="0" dirty="0"/>
              <a:t>Maria </a:t>
            </a:r>
            <a:r>
              <a:rPr lang="fr-FR" sz="900" kern="0" dirty="0" err="1" smtClean="0"/>
              <a:t>Doreille</a:t>
            </a:r>
            <a:endParaRPr lang="fr-FR" sz="900" kern="0" dirty="0"/>
          </a:p>
          <a:p>
            <a:pPr lvl="3" defTabSz="914400"/>
            <a:r>
              <a:rPr lang="fr-FR" sz="900" kern="0" dirty="0"/>
              <a:t>Analyse de la </a:t>
            </a:r>
            <a:r>
              <a:rPr lang="fr-FR" sz="900" kern="0" dirty="0" smtClean="0"/>
              <a:t>documentation transmise </a:t>
            </a:r>
            <a:endParaRPr lang="fr-FR" sz="900" kern="0" dirty="0"/>
          </a:p>
          <a:p>
            <a:pPr lvl="2" defTabSz="914400"/>
            <a:endParaRPr lang="fr-FR" sz="900" kern="0" dirty="0" smtClean="0"/>
          </a:p>
          <a:p>
            <a:pPr lvl="2" defTabSz="914400"/>
            <a:r>
              <a:rPr lang="fr-FR" sz="900" kern="0" dirty="0" smtClean="0"/>
              <a:t>Tester </a:t>
            </a:r>
            <a:r>
              <a:rPr lang="fr-FR" sz="900" kern="0" dirty="0"/>
              <a:t>l’efficacité du contrôle </a:t>
            </a:r>
            <a:r>
              <a:rPr lang="fr-FR" sz="900" kern="0" dirty="0" smtClean="0"/>
              <a:t>C2 </a:t>
            </a:r>
            <a:r>
              <a:rPr lang="fr-FR" sz="900" kern="0" dirty="0"/>
              <a:t>:</a:t>
            </a:r>
          </a:p>
          <a:p>
            <a:pPr lvl="3" defTabSz="914400"/>
            <a:r>
              <a:rPr lang="fr-FR" sz="900" kern="0" dirty="0" smtClean="0"/>
              <a:t>Analyse du fichier de synthèse des </a:t>
            </a:r>
            <a:r>
              <a:rPr lang="fr-FR" sz="900" kern="0" dirty="0"/>
              <a:t> </a:t>
            </a:r>
            <a:r>
              <a:rPr lang="fr-FR" sz="900" kern="0" dirty="0" smtClean="0"/>
              <a:t>projets transmis</a:t>
            </a:r>
          </a:p>
          <a:p>
            <a:pPr lvl="3" defTabSz="914400"/>
            <a:r>
              <a:rPr lang="fr-FR" sz="900" kern="0" dirty="0" smtClean="0"/>
              <a:t>La </a:t>
            </a:r>
            <a:r>
              <a:rPr lang="fr-FR" sz="900" kern="0" dirty="0"/>
              <a:t>sélection d’un échantillon </a:t>
            </a:r>
            <a:r>
              <a:rPr lang="fr-FR" sz="900" kern="0" dirty="0" smtClean="0"/>
              <a:t> de projets à été testé </a:t>
            </a:r>
          </a:p>
          <a:p>
            <a:pPr lvl="3" defTabSz="914400"/>
            <a:r>
              <a:rPr lang="fr-FR" sz="900" kern="0" dirty="0" smtClean="0"/>
              <a:t>Une sélection complémentaire sera </a:t>
            </a:r>
            <a:r>
              <a:rPr lang="fr-FR" sz="900" kern="0" dirty="0"/>
              <a:t>effectuée lors de l’intervention finale</a:t>
            </a:r>
            <a:r>
              <a:rPr lang="fr-FR" sz="900" kern="0" dirty="0" smtClean="0"/>
              <a:t>.</a:t>
            </a:r>
          </a:p>
          <a:p>
            <a:pPr lvl="3" defTabSz="914400"/>
            <a:endParaRPr lang="fr-FR" sz="900" kern="0" dirty="0">
              <a:solidFill>
                <a:srgbClr val="000000"/>
              </a:solidFill>
            </a:endParaRPr>
          </a:p>
          <a:p>
            <a:pPr lvl="2" defTabSz="914400"/>
            <a:r>
              <a:rPr lang="fr-FR" sz="900" kern="0" dirty="0"/>
              <a:t>Tester la conception du contrôle </a:t>
            </a:r>
            <a:r>
              <a:rPr lang="fr-FR" sz="900" kern="0" dirty="0" smtClean="0"/>
              <a:t>C3 </a:t>
            </a:r>
            <a:r>
              <a:rPr lang="fr-FR" sz="900" kern="0" dirty="0"/>
              <a:t>:</a:t>
            </a:r>
          </a:p>
          <a:p>
            <a:pPr lvl="3" defTabSz="914400"/>
            <a:r>
              <a:rPr lang="fr-FR" sz="900" kern="0" dirty="0"/>
              <a:t>Entretien avec Peggy de </a:t>
            </a:r>
            <a:r>
              <a:rPr lang="fr-FR" sz="900" kern="0" dirty="0" err="1"/>
              <a:t>Sargos</a:t>
            </a:r>
            <a:r>
              <a:rPr lang="fr-FR" sz="900" kern="0" dirty="0"/>
              <a:t> / </a:t>
            </a:r>
            <a:r>
              <a:rPr lang="fr-FR" sz="900" kern="0" dirty="0" smtClean="0"/>
              <a:t> Marine </a:t>
            </a:r>
            <a:r>
              <a:rPr lang="fr-FR" sz="900" kern="0" dirty="0" err="1" smtClean="0"/>
              <a:t>Cochard</a:t>
            </a:r>
            <a:r>
              <a:rPr lang="fr-FR" sz="900" kern="0" dirty="0" smtClean="0"/>
              <a:t> / Maria </a:t>
            </a:r>
            <a:r>
              <a:rPr lang="fr-FR" sz="900" kern="0" dirty="0" err="1" smtClean="0"/>
              <a:t>Doreille</a:t>
            </a:r>
            <a:endParaRPr lang="fr-FR" sz="900" kern="0" dirty="0" smtClean="0"/>
          </a:p>
          <a:p>
            <a:pPr lvl="3" defTabSz="914400"/>
            <a:r>
              <a:rPr lang="fr-FR" sz="900" kern="0" dirty="0" smtClean="0"/>
              <a:t>Analyse </a:t>
            </a:r>
            <a:r>
              <a:rPr lang="fr-FR" sz="900" kern="0" dirty="0"/>
              <a:t>de la documentation</a:t>
            </a:r>
          </a:p>
          <a:p>
            <a:pPr lvl="3" defTabSz="914400"/>
            <a:r>
              <a:rPr lang="fr-FR" sz="900" kern="0" dirty="0"/>
              <a:t>Test de </a:t>
            </a:r>
            <a:r>
              <a:rPr lang="fr-FR" sz="900" kern="0" dirty="0" smtClean="0"/>
              <a:t>cheminement</a:t>
            </a:r>
          </a:p>
          <a:p>
            <a:pPr marL="190500" lvl="3" indent="0" defTabSz="914400">
              <a:buNone/>
            </a:pPr>
            <a:endParaRPr lang="fr-FR" sz="900" kern="0" dirty="0"/>
          </a:p>
          <a:p>
            <a:pPr lvl="2" defTabSz="914400"/>
            <a:r>
              <a:rPr lang="fr-FR" sz="900" kern="0" dirty="0"/>
              <a:t>Tester l’efficacité du contrôle </a:t>
            </a:r>
            <a:r>
              <a:rPr lang="fr-FR" sz="900" kern="0" dirty="0" smtClean="0"/>
              <a:t>C4 </a:t>
            </a:r>
            <a:r>
              <a:rPr lang="fr-FR" sz="900" kern="0" dirty="0"/>
              <a:t>:</a:t>
            </a:r>
          </a:p>
          <a:p>
            <a:pPr lvl="3" defTabSz="914400"/>
            <a:r>
              <a:rPr lang="fr-FR" sz="900" kern="0" dirty="0" smtClean="0"/>
              <a:t>Contrôle du cadrage </a:t>
            </a:r>
          </a:p>
          <a:p>
            <a:pPr lvl="3" defTabSz="914400"/>
            <a:r>
              <a:rPr lang="fr-FR" sz="900" kern="0" dirty="0" smtClean="0">
                <a:solidFill>
                  <a:srgbClr val="000000"/>
                </a:solidFill>
              </a:rPr>
              <a:t>Analyse et test sur les divers fichiers transmis</a:t>
            </a:r>
            <a:endParaRPr lang="fr-FR" sz="900" kern="0" dirty="0">
              <a:solidFill>
                <a:srgbClr val="000000"/>
              </a:solidFill>
            </a:endParaRPr>
          </a:p>
          <a:p>
            <a:pPr lvl="2" defTabSz="914400"/>
            <a:endParaRPr lang="fr-FR" sz="900" kern="0" dirty="0"/>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044951" y="2195513"/>
            <a:ext cx="4249737" cy="1813313"/>
          </a:xfrm>
          <a:prstGeom prst="rect">
            <a:avLst/>
          </a:prstGeom>
          <a:ln>
            <a:solidFill>
              <a:srgbClr val="409DAD"/>
            </a:solidFill>
          </a:ln>
        </p:spPr>
        <p:txBody>
          <a:bodyPr lIns="36000" tIns="36000" rIns="36000" bIns="36000"/>
          <a:lstStyle/>
          <a:p>
            <a:pPr marL="0" lvl="2" fontAlgn="auto">
              <a:spcBef>
                <a:spcPts val="600"/>
              </a:spcBef>
              <a:spcAft>
                <a:spcPts val="0"/>
              </a:spcAft>
              <a:buClr>
                <a:srgbClr val="00338D"/>
              </a:buCl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00338D"/>
              </a:buClr>
              <a:buFont typeface="Wingdings" panose="05000000000000000000" pitchFamily="2" charset="2"/>
              <a:buChar char="§"/>
              <a:defRPr/>
            </a:pPr>
            <a:r>
              <a:rPr lang="fr-FR" sz="900" u="sng" dirty="0">
                <a:latin typeface="Univers 45 Light" pitchFamily="2" charset="0"/>
                <a:cs typeface="Univers 45 Light" pitchFamily="2" charset="0"/>
              </a:rPr>
              <a:t>Chez </a:t>
            </a:r>
            <a:r>
              <a:rPr lang="fr-FR" sz="900" u="sng" dirty="0" err="1">
                <a:latin typeface="Univers 45 Light" pitchFamily="2" charset="0"/>
                <a:cs typeface="Univers 45 Light" pitchFamily="2" charset="0"/>
              </a:rPr>
              <a:t>Believe</a:t>
            </a:r>
            <a:r>
              <a:rPr lang="fr-FR" sz="900" u="sng" dirty="0">
                <a:latin typeface="Univers 45 Light" pitchFamily="2" charset="0"/>
                <a:cs typeface="Univers 45 Light" pitchFamily="2" charset="0"/>
              </a:rPr>
              <a:t> S.A.S.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Tableau de synthèse non exhaustif sur les avantages économiques attendus </a:t>
            </a:r>
          </a:p>
          <a:p>
            <a:pPr marL="177800" lvl="2" indent="-177800">
              <a:spcBef>
                <a:spcPts val="600"/>
              </a:spcBef>
              <a:buClr>
                <a:srgbClr val="00338D"/>
              </a:buClr>
              <a:buFont typeface="Wingdings" panose="05000000000000000000" pitchFamily="2" charset="2"/>
              <a:buChar char="§"/>
              <a:defRPr/>
            </a:pPr>
            <a:r>
              <a:rPr lang="fr-FR" sz="900" dirty="0">
                <a:latin typeface="Univers 45 Light" pitchFamily="2" charset="0"/>
                <a:cs typeface="Univers 45 Light" pitchFamily="2" charset="0"/>
              </a:rPr>
              <a:t>Le cadrage a fait apparaitre dans une première version un écart corrigé par la suite.</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activations de IEC N-1 terminée n’ont pas été activé ce qui a entrainé un niveau d’IEC très élevé  et l’absence de début d’amortissement.  Les montants des IEC qui aurait dû faire l’objet d’une activation et d’un début d’amortissement s’élèvent à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t>
            </a:r>
            <a:r>
              <a:rPr lang="fr-FR" sz="900" dirty="0" err="1" smtClean="0">
                <a:latin typeface="Univers 45 Light" pitchFamily="2" charset="0"/>
                <a:cs typeface="Univers 45 Light" pitchFamily="2" charset="0"/>
              </a:rPr>
              <a:t>TimeSheet</a:t>
            </a:r>
            <a:r>
              <a:rPr lang="fr-FR" sz="900" dirty="0" smtClean="0">
                <a:latin typeface="Univers 45 Light" pitchFamily="2" charset="0"/>
                <a:cs typeface="Univers 45 Light" pitchFamily="2" charset="0"/>
              </a:rPr>
              <a:t> émanant d’un suivi quotidien du collaborateur n’a pas encore été mis en place, néanmoins des réunions sont organisées entre le responsable et le collaborateur pour déterminer les temps affectés sur les projets</a:t>
            </a:r>
          </a:p>
          <a:p>
            <a:pPr marL="355600" lvl="3" indent="-177800" fontAlgn="auto">
              <a:spcBef>
                <a:spcPts val="600"/>
              </a:spcBef>
              <a:spcAft>
                <a:spcPts val="0"/>
              </a:spcAft>
              <a:buClr>
                <a:srgbClr val="97989A"/>
              </a:buClr>
              <a:defRPr/>
            </a:pPr>
            <a:endParaRPr lang="fr-FR" sz="900" dirty="0">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1"/>
            </p:custDataLst>
          </p:nvPr>
        </p:nvSpPr>
        <p:spPr bwMode="gray">
          <a:xfrm>
            <a:off x="877888" y="1906588"/>
            <a:ext cx="3095625"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Procédure de test</a:t>
            </a:r>
          </a:p>
        </p:txBody>
      </p:sp>
      <p:sp>
        <p:nvSpPr>
          <p:cNvPr id="15" name="Rectangle 111">
            <a:extLst>
              <a:ext uri="{FF2B5EF4-FFF2-40B4-BE49-F238E27FC236}">
                <a16:creationId xmlns:a16="http://schemas.microsoft.com/office/drawing/2014/main" xmlns="" id="{1FC7BA65-55D6-444D-88EB-EE0F3ED9026F}"/>
              </a:ext>
            </a:extLst>
          </p:cNvPr>
          <p:cNvSpPr>
            <a:spLocks noChangeArrowheads="1"/>
          </p:cNvSpPr>
          <p:nvPr>
            <p:custDataLst>
              <p:tags r:id="rId2"/>
            </p:custDataLst>
          </p:nvPr>
        </p:nvSpPr>
        <p:spPr bwMode="gray">
          <a:xfrm>
            <a:off x="877888" y="6443663"/>
            <a:ext cx="84963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Conclusion</a:t>
            </a:r>
          </a:p>
        </p:txBody>
      </p:sp>
      <p:sp>
        <p:nvSpPr>
          <p:cNvPr id="16" name="Rectangle 16">
            <a:extLst>
              <a:ext uri="{FF2B5EF4-FFF2-40B4-BE49-F238E27FC236}">
                <a16:creationId xmlns:a16="http://schemas.microsoft.com/office/drawing/2014/main" xmlns="" id="{CFF5EC00-6613-42C5-A291-CF004E85EB6A}"/>
              </a:ext>
            </a:extLst>
          </p:cNvPr>
          <p:cNvSpPr>
            <a:spLocks noChangeArrowheads="1"/>
          </p:cNvSpPr>
          <p:nvPr/>
        </p:nvSpPr>
        <p:spPr bwMode="auto">
          <a:xfrm>
            <a:off x="9734551" y="6443663"/>
            <a:ext cx="217487" cy="215900"/>
          </a:xfrm>
          <a:prstGeom prst="rect">
            <a:avLst/>
          </a:prstGeom>
          <a:solidFill>
            <a:srgbClr val="D67A40"/>
          </a:solidFill>
          <a:ln w="6350">
            <a:solidFill>
              <a:srgbClr val="D67A4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8" name="Rectangle 17">
            <a:extLst>
              <a:ext uri="{FF2B5EF4-FFF2-40B4-BE49-F238E27FC236}">
                <a16:creationId xmlns:a16="http://schemas.microsoft.com/office/drawing/2014/main" xmlns="" id="{EC372BBA-E90C-40FF-B38E-B52A786B0460}"/>
              </a:ext>
            </a:extLst>
          </p:cNvPr>
          <p:cNvSpPr>
            <a:spLocks noChangeArrowheads="1"/>
          </p:cNvSpPr>
          <p:nvPr/>
        </p:nvSpPr>
        <p:spPr bwMode="auto">
          <a:xfrm>
            <a:off x="10020301" y="6443663"/>
            <a:ext cx="217487" cy="215900"/>
          </a:xfrm>
          <a:prstGeom prst="rect">
            <a:avLst/>
          </a:prstGeom>
          <a:noFill/>
          <a:ln w="6350">
            <a:solidFill>
              <a:srgbClr val="9E3039"/>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9" name="Rectangle 24">
            <a:extLst>
              <a:ext uri="{FF2B5EF4-FFF2-40B4-BE49-F238E27FC236}">
                <a16:creationId xmlns:a16="http://schemas.microsoft.com/office/drawing/2014/main" xmlns="" id="{5876332B-999B-40AE-9FA2-8097AA876105}"/>
              </a:ext>
            </a:extLst>
          </p:cNvPr>
          <p:cNvSpPr>
            <a:spLocks noChangeArrowheads="1"/>
          </p:cNvSpPr>
          <p:nvPr/>
        </p:nvSpPr>
        <p:spPr bwMode="auto">
          <a:xfrm>
            <a:off x="9445626" y="6443663"/>
            <a:ext cx="217487" cy="215900"/>
          </a:xfrm>
          <a:prstGeom prst="rect">
            <a:avLst/>
          </a:prstGeom>
          <a:noFill/>
          <a:ln w="6350">
            <a:solidFill>
              <a:srgbClr val="7AB80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044951" y="1906588"/>
            <a:ext cx="42497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Constats</a:t>
            </a: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66126" y="1906588"/>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Risques</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66126" y="2193926"/>
            <a:ext cx="1871662" cy="1814900"/>
          </a:xfrm>
          <a:prstGeom prst="rect">
            <a:avLst/>
          </a:prstGeom>
          <a:noFill/>
          <a:ln w="9525">
            <a:solidFill>
              <a:srgbClr val="409DAD"/>
            </a:solidFill>
            <a:miter lim="800000"/>
            <a:headEnd/>
            <a:tailEnd/>
          </a:ln>
        </p:spPr>
        <p:txBody>
          <a:bodyPr lIns="36000" tIns="36000" rIns="36000" bIns="36000"/>
          <a:lstStyle/>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Risques de non-conformité des  factures avec les contrats</a:t>
            </a:r>
          </a:p>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 de </a:t>
            </a: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évaluation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de la production immobilisée</a:t>
            </a:r>
          </a:p>
          <a:p>
            <a:pPr marL="177800" lvl="2" indent="-177800">
              <a:spcBef>
                <a:spcPts val="600"/>
              </a:spcBef>
              <a:buClr>
                <a:srgbClr val="97989A"/>
              </a:buClr>
              <a:buFont typeface="Arial" pitchFamily="34" charset="0"/>
              <a:buChar char="■"/>
            </a:pP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Risque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dans la comptabilisation</a:t>
            </a:r>
          </a:p>
          <a:p>
            <a:pPr marL="177800" lvl="2" indent="-177800">
              <a:spcBef>
                <a:spcPts val="600"/>
              </a:spcBef>
              <a:buClr>
                <a:srgbClr val="97989A"/>
              </a:buClr>
              <a:buFont typeface="Arial" pitchFamily="34" charset="0"/>
              <a:buChar char="■"/>
            </a:pPr>
            <a:endParaRPr lang="fr-FR" sz="900" dirty="0">
              <a:solidFill>
                <a:srgbClr val="000000"/>
              </a:solidFill>
              <a:latin typeface="Univers 45 Light" pitchFamily="2" charset="0"/>
            </a:endParaRPr>
          </a:p>
        </p:txBody>
      </p:sp>
      <p:sp>
        <p:nvSpPr>
          <p:cNvPr id="23" name="Rectangle 111">
            <a:extLst>
              <a:ext uri="{FF2B5EF4-FFF2-40B4-BE49-F238E27FC236}">
                <a16:creationId xmlns:a16="http://schemas.microsoft.com/office/drawing/2014/main" xmlns="" id="{AE240CE5-FE30-4AD3-9B4E-35705B41D2A7}"/>
              </a:ext>
            </a:extLst>
          </p:cNvPr>
          <p:cNvSpPr>
            <a:spLocks noChangeArrowheads="1"/>
          </p:cNvSpPr>
          <p:nvPr>
            <p:custDataLst>
              <p:tags r:id="rId5"/>
            </p:custDataLst>
          </p:nvPr>
        </p:nvSpPr>
        <p:spPr bwMode="gray">
          <a:xfrm>
            <a:off x="4044950" y="4110232"/>
            <a:ext cx="61928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Recommandations</a:t>
            </a:r>
          </a:p>
        </p:txBody>
      </p:sp>
      <p:sp>
        <p:nvSpPr>
          <p:cNvPr id="24" name="Espace réservé du texte 3">
            <a:extLst>
              <a:ext uri="{FF2B5EF4-FFF2-40B4-BE49-F238E27FC236}">
                <a16:creationId xmlns:a16="http://schemas.microsoft.com/office/drawing/2014/main" xmlns="" id="{9DF88238-AF37-49B5-86AD-750456F625EF}"/>
              </a:ext>
            </a:extLst>
          </p:cNvPr>
          <p:cNvSpPr txBox="1">
            <a:spLocks/>
          </p:cNvSpPr>
          <p:nvPr/>
        </p:nvSpPr>
        <p:spPr bwMode="gray">
          <a:xfrm>
            <a:off x="4044951" y="4397570"/>
            <a:ext cx="6192837" cy="204450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Afin de s’assurer de l’</a:t>
            </a:r>
            <a:r>
              <a:rPr lang="fr-FR" sz="900" dirty="0" err="1" smtClean="0">
                <a:solidFill>
                  <a:srgbClr val="000000"/>
                </a:solidFill>
                <a:latin typeface="Univers 45 Light" pitchFamily="2" charset="0"/>
              </a:rPr>
              <a:t>ehaustivité</a:t>
            </a:r>
            <a:r>
              <a:rPr lang="fr-FR" sz="900" dirty="0" smtClean="0">
                <a:solidFill>
                  <a:srgbClr val="000000"/>
                </a:solidFill>
                <a:latin typeface="Univers 45 Light" pitchFamily="2" charset="0"/>
              </a:rPr>
              <a:t> des éléments devant faire l’objet de l’activation des IEC terminés en Immobilisations,  nous préconisons la  mise en place d’une communication plus efficiente entre le Contrôle de Gestion et la Comptabilité Générale devant réaliser les écritures.  Des PV </a:t>
            </a:r>
            <a:r>
              <a:rPr lang="fr-FR" sz="900" dirty="0">
                <a:solidFill>
                  <a:srgbClr val="000000"/>
                </a:solidFill>
                <a:latin typeface="Univers 45 Light" pitchFamily="2" charset="0"/>
              </a:rPr>
              <a:t>de livraison des développements </a:t>
            </a:r>
            <a:r>
              <a:rPr lang="fr-FR" sz="900" dirty="0" smtClean="0">
                <a:solidFill>
                  <a:srgbClr val="000000"/>
                </a:solidFill>
                <a:latin typeface="Univers 45 Light" pitchFamily="2" charset="0"/>
              </a:rPr>
              <a:t> qui sont terminés afin </a:t>
            </a:r>
            <a:r>
              <a:rPr lang="fr-FR" sz="900" dirty="0">
                <a:solidFill>
                  <a:srgbClr val="000000"/>
                </a:solidFill>
                <a:latin typeface="Univers 45 Light" pitchFamily="2" charset="0"/>
              </a:rPr>
              <a:t>d’acter les dates  d’activation et d’éviter le maintien en IEC</a:t>
            </a:r>
            <a:r>
              <a:rPr lang="fr-FR" sz="900" dirty="0" smtClean="0">
                <a:solidFill>
                  <a:srgbClr val="000000"/>
                </a:solidFill>
                <a:latin typeface="Univers 45 Light" pitchFamily="2" charset="0"/>
              </a:rPr>
              <a:t>.</a:t>
            </a: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Nous recommandons que les cadrages entre les divers états et la comptabilité  soient réalisés afin d’éviter des écarts</a:t>
            </a:r>
            <a:endParaRPr lang="fr-FR" sz="900"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 Une centralisation des  contrats et un échange avec la Comptabilité Fournisseurs afin que données  concernant le suivi des  Fournisseurs puisse être  réalisé.</a:t>
            </a:r>
          </a:p>
          <a:p>
            <a:pPr marL="0" lvl="2">
              <a:spcBef>
                <a:spcPts val="600"/>
              </a:spcBef>
              <a:buClr>
                <a:srgbClr val="00338D"/>
              </a:buClr>
              <a:defRPr/>
            </a:pPr>
            <a:r>
              <a:rPr lang="fr-FR" sz="900" b="1" dirty="0" smtClean="0">
                <a:solidFill>
                  <a:srgbClr val="000000"/>
                </a:solidFill>
                <a:latin typeface="Univers 45 Light" pitchFamily="2" charset="0"/>
              </a:rPr>
              <a:t>Commentaires </a:t>
            </a:r>
            <a:r>
              <a:rPr lang="fr-FR" sz="900" b="1" dirty="0">
                <a:solidFill>
                  <a:srgbClr val="000000"/>
                </a:solidFill>
                <a:latin typeface="Univers 45 Light" pitchFamily="2" charset="0"/>
              </a:rPr>
              <a:t>du management </a:t>
            </a:r>
            <a:r>
              <a:rPr lang="fr-FR" sz="900" b="1" dirty="0" smtClean="0">
                <a:solidFill>
                  <a:srgbClr val="000000"/>
                </a:solidFill>
                <a:latin typeface="Univers 45 Light" pitchFamily="2" charset="0"/>
              </a:rPr>
              <a:t>:</a:t>
            </a:r>
          </a:p>
          <a:p>
            <a:pPr marL="0" lvl="2">
              <a:spcBef>
                <a:spcPts val="600"/>
              </a:spcBef>
              <a:buClr>
                <a:srgbClr val="00338D"/>
              </a:buClr>
              <a:defRPr/>
            </a:pPr>
            <a:r>
              <a:rPr lang="fr-FR" sz="900" i="1" dirty="0" smtClean="0">
                <a:solidFill>
                  <a:srgbClr val="000000"/>
                </a:solidFill>
                <a:latin typeface="Univers 45 Light" pitchFamily="2" charset="0"/>
              </a:rPr>
              <a:t>A compléter</a:t>
            </a:r>
            <a:endParaRPr lang="fr-FR" sz="900" i="1"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endParaRPr lang="fr-FR" sz="900" dirty="0" smtClean="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Tree>
    <p:extLst>
      <p:ext uri="{BB962C8B-B14F-4D97-AF65-F5344CB8AC3E}">
        <p14:creationId xmlns:p14="http://schemas.microsoft.com/office/powerpoint/2010/main" val="2867242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 name="Image 1"/>
          <p:cNvPicPr>
            <a:picLocks noChangeAspect="1"/>
          </p:cNvPicPr>
          <p:nvPr/>
        </p:nvPicPr>
        <p:blipFill rotWithShape="1">
          <a:blip r:embed="rId3"/>
          <a:srcRect l="2669"/>
          <a:stretch/>
        </p:blipFill>
        <p:spPr>
          <a:xfrm>
            <a:off x="83820" y="1483738"/>
            <a:ext cx="10406485" cy="4004169"/>
          </a:xfrm>
          <a:prstGeom prst="rect">
            <a:avLst/>
          </a:prstGeom>
        </p:spPr>
      </p:pic>
    </p:spTree>
    <p:extLst>
      <p:ext uri="{BB962C8B-B14F-4D97-AF65-F5344CB8AC3E}">
        <p14:creationId xmlns:p14="http://schemas.microsoft.com/office/powerpoint/2010/main" val="160379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71641579"/>
              </p:ext>
            </p:extLst>
          </p:nvPr>
        </p:nvGraphicFramePr>
        <p:xfrm>
          <a:off x="335578" y="1266847"/>
          <a:ext cx="10090462" cy="4086960"/>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portent sur les élément variables de paie sont toujours réalisé par mail.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Neanmoins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un fichier de suivi de l’octroie des Primes objectif a été réalisé permettant de relancer les Managers. Une réponse est désormais attendue de la part des managers.</a:t>
                      </a:r>
                      <a:r>
                        <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Afin de sécuriser le paiement des variables des équipes,  un état des lieux a  été communiqué  aux Managers comprenant le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listes des collaborateurs avec ou sans variable</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 de variable et la fréquence de versement</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Les montants versés sur Q1, Q2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commentaires selon les cas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est demandé aux Manager de fournir le % d’atteinte des objectifs et le montant du variable à payer au Responsable Paie et Admin. du Personnel France avant le 10 du mois.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Pour rappel, le paiement des trimestres se fait en M+1 soit Q1 en avril, Q2 en juillet, Q3 en octobre et Q4 en janvier N+1 ; les variables annuels seront payés en janvier N+1.</a:t>
                      </a:r>
                    </a:p>
                    <a:p>
                      <a:pPr>
                        <a:lnSpc>
                          <a:spcPct val="115000"/>
                        </a:lnSpc>
                        <a:spcBef>
                          <a:spcPts val="0"/>
                        </a:spcBef>
                        <a:spcAft>
                          <a:spcPts val="0"/>
                        </a:spcAft>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Recours plus systématique aux outils et à leur mise utilisation dans LUCCA qui  est le SIRH.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de continuer la  mis à jour dans le SIRH : Certaines extractions sont dors et déjà utilisées mais nous constatons que POPLEE  n’est pas encore totalement à jour .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latin typeface="Univers 45 Light" pitchFamily="2" charset="0"/>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pitchFamily="2" charset="0"/>
                          <a:cs typeface="Univers for KPMG"/>
                        </a:rPr>
                        <a:t>Des contrôles</a:t>
                      </a:r>
                      <a:r>
                        <a:rPr lang="fr-FR" sz="800" baseline="0" dirty="0" smtClean="0">
                          <a:latin typeface="Univers 45 Light" pitchFamily="2" charset="0"/>
                          <a:cs typeface="Univers for KPMG"/>
                        </a:rPr>
                        <a:t> complémentaires seront réalisés pour le final compte tenue des Provisions devant être réalisées aux titre de Q4.</a:t>
                      </a:r>
                      <a:endParaRPr lang="fr-FR" sz="800" dirty="0" smtClean="0">
                        <a:latin typeface="Univers 45 Light" pitchFamily="2" charset="0"/>
                        <a:cs typeface="Univers for KPMG"/>
                      </a:endParaRP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31600" y="506637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48847" y="50773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graphicFrame>
        <p:nvGraphicFramePr>
          <p:cNvPr id="2" name="Tableau 1"/>
          <p:cNvGraphicFramePr>
            <a:graphicFrameLocks noGrp="1"/>
          </p:cNvGraphicFramePr>
          <p:nvPr>
            <p:extLst>
              <p:ext uri="{D42A27DB-BD31-4B8C-83A1-F6EECF244321}">
                <p14:modId xmlns:p14="http://schemas.microsoft.com/office/powerpoint/2010/main" val="3853053512"/>
              </p:ext>
            </p:extLst>
          </p:nvPr>
        </p:nvGraphicFramePr>
        <p:xfrm>
          <a:off x="335578" y="5720729"/>
          <a:ext cx="10090462" cy="1182624"/>
        </p:xfrm>
        <a:graphic>
          <a:graphicData uri="http://schemas.openxmlformats.org/drawingml/2006/table">
            <a:tbl>
              <a:tblPr/>
              <a:tblGrid>
                <a:gridCol w="297489"/>
                <a:gridCol w="1601855"/>
                <a:gridCol w="2226341"/>
                <a:gridCol w="899776"/>
                <a:gridCol w="779859"/>
                <a:gridCol w="790844"/>
                <a:gridCol w="729384"/>
                <a:gridCol w="854997"/>
                <a:gridCol w="1909917"/>
              </a:tblGrid>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des tableau de cadrage des LP avec la comptabilité réalisé contrôlé.</a:t>
                      </a:r>
                    </a:p>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Sondage réalisé pour vérifier le formalisme des échanges  d’information avec ADP pour le mois de septembre</a:t>
                      </a:r>
                    </a:p>
                    <a:p>
                      <a:pPr marL="0" lvl="2" indent="0" algn="ctr" fontAlgn="auto">
                        <a:spcBef>
                          <a:spcPts val="600"/>
                        </a:spcBef>
                        <a:spcAft>
                          <a:spcPts val="0"/>
                        </a:spcAft>
                        <a:buClr>
                          <a:srgbClr val="00338D"/>
                        </a:buClr>
                        <a:buFont typeface="Wingdings" panose="05000000000000000000" pitchFamily="2" charset="2"/>
                        <a:buNone/>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reconduire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0" name="Rectangle 9"/>
          <p:cNvSpPr>
            <a:spLocks noChangeAspect="1" noChangeArrowheads="1"/>
          </p:cNvSpPr>
          <p:nvPr/>
        </p:nvSpPr>
        <p:spPr bwMode="auto">
          <a:xfrm>
            <a:off x="7231600" y="63408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5" name="Rectangle 14"/>
          <p:cNvSpPr>
            <a:spLocks noChangeAspect="1" noChangeArrowheads="1"/>
          </p:cNvSpPr>
          <p:nvPr/>
        </p:nvSpPr>
        <p:spPr bwMode="auto">
          <a:xfrm>
            <a:off x="8048847" y="635182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Fournisseur OPEX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Fournisseurs OPEX et Règlements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3598046" cy="369332"/>
          </a:xfrm>
          <a:prstGeom prst="rect">
            <a:avLst/>
          </a:prstGeom>
          <a:noFill/>
        </p:spPr>
        <p:txBody>
          <a:bodyPr wrap="square" rtlCol="0">
            <a:spAutoFit/>
          </a:bodyPr>
          <a:lstStyle/>
          <a:p>
            <a:r>
              <a:rPr lang="fr-FR" sz="900" dirty="0" smtClean="0">
                <a:latin typeface="Univers 45 Light"/>
                <a:cs typeface="Univers for KPMG"/>
              </a:rPr>
              <a:t>Risque de fraude lors de la création et modification des fiches fournisseurs (fiches non verrouillées)</a:t>
            </a:r>
          </a:p>
        </p:txBody>
      </p:sp>
      <p:sp>
        <p:nvSpPr>
          <p:cNvPr id="17" name="ZoneTexte 16"/>
          <p:cNvSpPr txBox="1"/>
          <p:nvPr/>
        </p:nvSpPr>
        <p:spPr>
          <a:xfrm>
            <a:off x="1990456" y="6024220"/>
            <a:ext cx="1390124"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Aucun contrôle réalisé</a:t>
            </a:r>
            <a:r>
              <a:rPr lang="fr-FR" sz="900" dirty="0" smtClean="0">
                <a:latin typeface="Univers 45 Light"/>
                <a:cs typeface="Univers for KPMG"/>
              </a:rPr>
              <a:t>. </a:t>
            </a:r>
          </a:p>
        </p:txBody>
      </p:sp>
      <p:sp>
        <p:nvSpPr>
          <p:cNvPr id="18" name="ZoneTexte 17"/>
          <p:cNvSpPr txBox="1"/>
          <p:nvPr/>
        </p:nvSpPr>
        <p:spPr>
          <a:xfrm>
            <a:off x="5891240" y="5550542"/>
            <a:ext cx="450404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dans la validation du paiement de la facture</a:t>
            </a:r>
            <a:endParaRPr lang="fr-FR" sz="900" dirty="0">
              <a:latin typeface="Univers 45 Light"/>
              <a:cs typeface="Univers for KPMG"/>
            </a:endParaRPr>
          </a:p>
        </p:txBody>
      </p:sp>
      <p:sp>
        <p:nvSpPr>
          <p:cNvPr id="19" name="ZoneTexte 18"/>
          <p:cNvSpPr txBox="1"/>
          <p:nvPr/>
        </p:nvSpPr>
        <p:spPr>
          <a:xfrm>
            <a:off x="5877994" y="5933570"/>
            <a:ext cx="4188427" cy="646331"/>
          </a:xfrm>
          <a:prstGeom prst="rect">
            <a:avLst/>
          </a:prstGeom>
          <a:noFill/>
        </p:spPr>
        <p:txBody>
          <a:bodyPr wrap="square" rtlCol="0">
            <a:spAutoFit/>
          </a:bodyPr>
          <a:lstStyle/>
          <a:p>
            <a:r>
              <a:rPr lang="fr-FR" sz="900" dirty="0">
                <a:latin typeface="Univers 45 Light"/>
                <a:cs typeface="Univers for KPMG"/>
              </a:rPr>
              <a:t>Vérification </a:t>
            </a:r>
            <a:r>
              <a:rPr lang="fr-FR" sz="900" dirty="0" smtClean="0">
                <a:latin typeface="Univers 45 Light"/>
                <a:cs typeface="Univers for KPMG"/>
              </a:rPr>
              <a:t>et suivi via un fichier de BAP des factures restant à valider et c</a:t>
            </a:r>
            <a:r>
              <a:rPr lang="fr-FR" sz="900" dirty="0" smtClean="0">
                <a:latin typeface="Univers 45 Light"/>
                <a:cs typeface="Times New Roman" panose="02020603050405020304" pitchFamily="18" charset="0"/>
              </a:rPr>
              <a:t>ontrôle </a:t>
            </a:r>
            <a:r>
              <a:rPr lang="fr-FR" sz="900" dirty="0">
                <a:latin typeface="Univers 45 Light"/>
                <a:cs typeface="Times New Roman" panose="02020603050405020304" pitchFamily="18" charset="0"/>
              </a:rPr>
              <a:t>de la justification de la CDR par retour aux factures et validations mails.</a:t>
            </a:r>
          </a:p>
          <a:p>
            <a:endParaRPr lang="fr-FR" sz="900" dirty="0" smtClean="0">
              <a:latin typeface="Univers 45 Light"/>
              <a:cs typeface="Univers for KPMG"/>
            </a:endParaRPr>
          </a:p>
        </p:txBody>
      </p:sp>
      <p:sp>
        <p:nvSpPr>
          <p:cNvPr id="20" name="ZoneTexte 19"/>
          <p:cNvSpPr txBox="1"/>
          <p:nvPr/>
        </p:nvSpPr>
        <p:spPr>
          <a:xfrm>
            <a:off x="5889280" y="6433576"/>
            <a:ext cx="3538148"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présentes dans la CDR</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5" name="ZoneTexte 24"/>
          <p:cNvSpPr txBox="1"/>
          <p:nvPr/>
        </p:nvSpPr>
        <p:spPr>
          <a:xfrm>
            <a:off x="5889280" y="6793390"/>
            <a:ext cx="4649180" cy="369332"/>
          </a:xfrm>
          <a:prstGeom prst="rect">
            <a:avLst/>
          </a:prstGeom>
          <a:noFill/>
        </p:spPr>
        <p:txBody>
          <a:bodyPr wrap="square" rtlCol="0">
            <a:spAutoFit/>
          </a:bodyPr>
          <a:lstStyle/>
          <a:p>
            <a:r>
              <a:rPr lang="fr-FR" sz="900" dirty="0" smtClean="0">
                <a:latin typeface="Univers 45 Light"/>
                <a:cs typeface="Univers for KPMG"/>
              </a:rPr>
              <a:t>Contrôle réalisé avant mise en règlement des facture par le responsable trésorerie (</a:t>
            </a:r>
            <a:r>
              <a:rPr lang="fr-FR" sz="900" dirty="0">
                <a:latin typeface="Univers 45 Light"/>
                <a:cs typeface="Times New Roman" panose="02020603050405020304" pitchFamily="18" charset="0"/>
              </a:rPr>
              <a:t>le montant des factures, RIB et les virement devant </a:t>
            </a:r>
            <a:r>
              <a:rPr lang="fr-FR" sz="900" dirty="0" smtClean="0">
                <a:latin typeface="Univers 45 Light"/>
                <a:cs typeface="Times New Roman" panose="02020603050405020304" pitchFamily="18" charset="0"/>
              </a:rPr>
              <a:t>intervenir..</a:t>
            </a:r>
            <a:r>
              <a:rPr lang="fr-FR" sz="900" dirty="0" smtClean="0">
                <a:latin typeface="Univers 45 Light"/>
                <a:cs typeface="Univers for KPMG"/>
              </a:rPr>
              <a:t>.) </a:t>
            </a:r>
          </a:p>
        </p:txBody>
      </p:sp>
      <p:sp>
        <p:nvSpPr>
          <p:cNvPr id="27" name="ZoneTexte 26"/>
          <p:cNvSpPr txBox="1"/>
          <p:nvPr/>
        </p:nvSpPr>
        <p:spPr>
          <a:xfrm>
            <a:off x="1988228" y="6325985"/>
            <a:ext cx="3630911" cy="507831"/>
          </a:xfrm>
          <a:prstGeom prst="rect">
            <a:avLst/>
          </a:prstGeom>
          <a:noFill/>
        </p:spPr>
        <p:txBody>
          <a:bodyPr wrap="square" rtlCol="0">
            <a:spAutoFit/>
          </a:bodyPr>
          <a:lstStyle/>
          <a:p>
            <a:r>
              <a:rPr lang="fr-FR" sz="900" dirty="0" smtClean="0">
                <a:latin typeface="Univers 45 Light"/>
                <a:cs typeface="Univers for KPMG"/>
              </a:rPr>
              <a:t>Risque d’absence de suivi après la constitution </a:t>
            </a:r>
            <a:r>
              <a:rPr lang="fr-FR" sz="900" dirty="0">
                <a:latin typeface="Univers 45 Light"/>
                <a:cs typeface="Univers for KPMG"/>
              </a:rPr>
              <a:t>du dossier </a:t>
            </a:r>
            <a:r>
              <a:rPr lang="fr-FR" sz="900" dirty="0" smtClean="0">
                <a:latin typeface="Univers 45 Light"/>
                <a:cs typeface="Univers for KPMG"/>
              </a:rPr>
              <a:t>Fournisseur </a:t>
            </a:r>
          </a:p>
          <a:p>
            <a:r>
              <a:rPr lang="fr-FR" sz="900" dirty="0" smtClean="0">
                <a:latin typeface="Univers 45 Light" pitchFamily="2" charset="0"/>
                <a:ea typeface="Calibri" panose="020F0502020204030204" pitchFamily="34" charset="0"/>
                <a:cs typeface="Times New Roman" panose="02020603050405020304" pitchFamily="18" charset="0"/>
              </a:rPr>
              <a:t>Risque </a:t>
            </a:r>
            <a:r>
              <a:rPr lang="fr-FR" sz="900" dirty="0">
                <a:latin typeface="Univers 45 Light" pitchFamily="2" charset="0"/>
                <a:ea typeface="Calibri" panose="020F0502020204030204" pitchFamily="34" charset="0"/>
                <a:cs typeface="Times New Roman" panose="02020603050405020304" pitchFamily="18" charset="0"/>
              </a:rPr>
              <a:t>de non respect des obligations de vigilance </a:t>
            </a:r>
            <a:endParaRPr lang="fr-FR" sz="900" dirty="0" smtClean="0">
              <a:latin typeface="Univers 45 Light" pitchFamily="2" charset="0"/>
              <a:ea typeface="Calibri" panose="020F0502020204030204" pitchFamily="34" charset="0"/>
              <a:cs typeface="Times New Roman" panose="02020603050405020304" pitchFamily="18" charset="0"/>
            </a:endParaRPr>
          </a:p>
        </p:txBody>
      </p:sp>
      <p:sp>
        <p:nvSpPr>
          <p:cNvPr id="28" name="ZoneTexte 27"/>
          <p:cNvSpPr txBox="1"/>
          <p:nvPr/>
        </p:nvSpPr>
        <p:spPr>
          <a:xfrm>
            <a:off x="2002531" y="6769486"/>
            <a:ext cx="3630911" cy="369332"/>
          </a:xfrm>
          <a:prstGeom prst="rect">
            <a:avLst/>
          </a:prstGeom>
          <a:noFill/>
        </p:spPr>
        <p:txBody>
          <a:bodyPr wrap="square" rtlCol="0">
            <a:spAutoFit/>
          </a:bodyPr>
          <a:lstStyle/>
          <a:p>
            <a:r>
              <a:rPr lang="fr-FR" sz="900" dirty="0" smtClean="0">
                <a:latin typeface="Univers 45 Light"/>
                <a:cs typeface="Univers for KPMG"/>
              </a:rPr>
              <a:t>Contrôle du K-bis, mais pas systématiquement des informations liées aux obligations en termes de sous-traitance….</a:t>
            </a:r>
            <a:endParaRPr lang="fr-FR" sz="900" dirty="0">
              <a:latin typeface="Univers 45 Light"/>
              <a:cs typeface="Univers for KPMG"/>
            </a:endParaRPr>
          </a:p>
        </p:txBody>
      </p:sp>
      <p:pic>
        <p:nvPicPr>
          <p:cNvPr id="9" name="Image 8"/>
          <p:cNvPicPr>
            <a:picLocks noChangeAspect="1"/>
          </p:cNvPicPr>
          <p:nvPr/>
        </p:nvPicPr>
        <p:blipFill>
          <a:blip r:embed="rId3"/>
          <a:stretch>
            <a:fillRect/>
          </a:stretch>
        </p:blipFill>
        <p:spPr>
          <a:xfrm>
            <a:off x="83821" y="1466012"/>
            <a:ext cx="10474852" cy="4060674"/>
          </a:xfrm>
          <a:prstGeom prst="rect">
            <a:avLst/>
          </a:prstGeom>
        </p:spPr>
      </p:pic>
    </p:spTree>
    <p:extLst>
      <p:ext uri="{BB962C8B-B14F-4D97-AF65-F5344CB8AC3E}">
        <p14:creationId xmlns:p14="http://schemas.microsoft.com/office/powerpoint/2010/main" val="2610431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Fournisseurs OPEX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819150038"/>
              </p:ext>
            </p:extLst>
          </p:nvPr>
        </p:nvGraphicFramePr>
        <p:xfrm>
          <a:off x="259633" y="1094351"/>
          <a:ext cx="10090462" cy="4374939"/>
        </p:xfrm>
        <a:graphic>
          <a:graphicData uri="http://schemas.openxmlformats.org/drawingml/2006/table">
            <a:tbl>
              <a:tblPr/>
              <a:tblGrid>
                <a:gridCol w="297489"/>
                <a:gridCol w="1601855"/>
                <a:gridCol w="1930423"/>
                <a:gridCol w="812800"/>
                <a:gridCol w="694266"/>
                <a:gridCol w="748187"/>
                <a:gridCol w="606480"/>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 lors de la création et modification des fiches fournisseurs (fiches non verrouillées)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lvl="0"/>
                      <a:r>
                        <a:rPr lang="fr-FR" sz="900" dirty="0" smtClean="0">
                          <a:latin typeface="Univers 45 Light" pitchFamily="2" charset="0"/>
                          <a:ea typeface="Calibri" panose="020F0502020204030204" pitchFamily="34" charset="0"/>
                          <a:cs typeface="Times New Roman" panose="02020603050405020304" pitchFamily="18" charset="0"/>
                        </a:rPr>
                        <a:t>Aucun contrôle réalisé. Une seule personne est dédiée à la</a:t>
                      </a:r>
                      <a:r>
                        <a:rPr lang="fr-FR" sz="900" baseline="0" dirty="0" smtClean="0">
                          <a:latin typeface="Univers 45 Light" pitchFamily="2" charset="0"/>
                          <a:ea typeface="Calibri" panose="020F0502020204030204" pitchFamily="34" charset="0"/>
                          <a:cs typeface="Times New Roman" panose="02020603050405020304" pitchFamily="18" charset="0"/>
                        </a:rPr>
                        <a:t> création des fiches fournisseurs et c’est  uniquement sur le respect de la répartition des taches que cela s’appuie. </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Comptabilité Fournisseurs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Ponctuel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N/A</a:t>
                      </a:r>
                    </a:p>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1" indent="0" algn="ctr"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le verrouillage et la sécurisation des accès.</a:t>
                      </a:r>
                    </a:p>
                    <a:p>
                      <a:pPr marL="0" marR="0" lvl="1" indent="0" algn="ctr" defTabSz="914400" eaLnBrk="1" fontAlgn="auto" latinLnBrk="0" hangingPunct="1">
                        <a:lnSpc>
                          <a:spcPct val="100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p>
                      <a:pPr lvl="1"/>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d’absence de suivi après la constitution du dossier Fournisseur </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Sur la création des nouvelles fiches : Contrôle du K-bis, mais pas systématiquement des informations liées aux obligations en termes de sous-traitance….</a:t>
                      </a: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pour valider de la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a:txBody>
                    <a:bodyPr/>
                    <a:lstStyle/>
                    <a:p>
                      <a:pPr lvl="0"/>
                      <a:r>
                        <a:rPr lang="fr-FR" sz="900" dirty="0" smtClean="0">
                          <a:effectLst/>
                          <a:latin typeface="Univers 45 Light" pitchFamily="2" charset="0"/>
                          <a:ea typeface="Calibri" panose="020F0502020204030204" pitchFamily="34" charset="0"/>
                          <a:cs typeface="Times New Roman" panose="02020603050405020304" pitchFamily="18" charset="0"/>
                        </a:rPr>
                        <a:t>Nous</a:t>
                      </a:r>
                      <a:r>
                        <a:rPr lang="fr-FR" sz="9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900" dirty="0" smtClean="0">
                          <a:effectLst/>
                          <a:latin typeface="Univers 45 Light" pitchFamily="2" charset="0"/>
                          <a:ea typeface="Calibri" panose="020F0502020204030204" pitchFamily="34" charset="0"/>
                          <a:cs typeface="Times New Roman" panose="02020603050405020304" pitchFamily="18" charset="0"/>
                        </a:rPr>
                        <a:t>place </a:t>
                      </a:r>
                      <a:r>
                        <a:rPr lang="fr-FR" sz="900" baseline="0" dirty="0" smtClean="0">
                          <a:effectLst/>
                          <a:latin typeface="Univers 45 Light" pitchFamily="2" charset="0"/>
                          <a:ea typeface="Calibri" panose="020F0502020204030204" pitchFamily="34" charset="0"/>
                          <a:cs typeface="Times New Roman" panose="02020603050405020304" pitchFamily="18" charset="0"/>
                        </a:rPr>
                        <a:t>d’une mise à jour régulière des dossiers Fournisseur (K-Bis,… ) ainsi que de s’assurer le cas échéant du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Respect des obligations de vigilance (articles L. 8222-1 et D. 8222-5 du code de travail) : Extrait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dans la validation du paiement de la facture</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et suivi via un fichier de BAP des factures restant à valider et contrôle de la justification de la CDR par retours aux factures et validations mails.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tableau des BAP a été analysé à date et il permet grâce aux numéros de pièce d’origine de reboucler avec la comptabilité</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Test de cheminement de la validation à la mise en paiement</a:t>
                      </a:r>
                    </a:p>
                    <a:p>
                      <a:pPr algn="ctr">
                        <a:lnSpc>
                          <a:spcPct val="115000"/>
                        </a:lnSpc>
                        <a:spcBef>
                          <a:spcPts val="0"/>
                        </a:spcBef>
                        <a:spcAft>
                          <a:spcPts val="0"/>
                        </a:spcAft>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présentes dans la  campagne de règlement (CDR)</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rapprochements sont  réalisés au moment de la campagne de règlement sur les Factures BAP et des contrôles sont  réalisé sur les numéros de RIB ainsi que sur  la validation des IBAN</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nous sommes assurés que de la procédure sur les Campagne de règlement de Septembre et Octobre est satisfaisant.</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09502"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73449"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09502"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58069"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620463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b="1422"/>
          <a:stretch/>
        </p:blipFill>
        <p:spPr>
          <a:xfrm>
            <a:off x="200977" y="1494205"/>
            <a:ext cx="10220325" cy="4413109"/>
          </a:xfrm>
          <a:prstGeom prst="rect">
            <a:avLst/>
          </a:prstGeom>
        </p:spPr>
      </p:pic>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2207" y="653030"/>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 Cash </a:t>
            </a:r>
            <a:r>
              <a:rPr lang="fr-FR" dirty="0" err="1" smtClean="0"/>
              <a:t>Pooling</a:t>
            </a:r>
            <a:r>
              <a:rPr lang="fr-FR" dirty="0" smtClean="0"/>
              <a:t>, FX Deal et Opérations exceptionnelles | Believe (FY2020)</a:t>
            </a:r>
            <a:endParaRPr lang="fr-FR" dirty="0"/>
          </a:p>
        </p:txBody>
      </p:sp>
      <p:sp>
        <p:nvSpPr>
          <p:cNvPr id="8" name="Ellipse 7"/>
          <p:cNvSpPr/>
          <p:nvPr/>
        </p:nvSpPr>
        <p:spPr>
          <a:xfrm>
            <a:off x="1742803" y="5871867"/>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26221" y="616540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1" y="647936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70873" y="5885088"/>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80237" y="6312765"/>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7850" y="5860785"/>
            <a:ext cx="3169710" cy="230832"/>
          </a:xfrm>
          <a:prstGeom prst="rect">
            <a:avLst/>
          </a:prstGeom>
          <a:noFill/>
        </p:spPr>
        <p:txBody>
          <a:bodyPr wrap="square" rtlCol="0">
            <a:spAutoFit/>
          </a:bodyPr>
          <a:lstStyle/>
          <a:p>
            <a:r>
              <a:rPr lang="fr-FR" sz="900" dirty="0" smtClean="0">
                <a:latin typeface="Univers 45 Light"/>
                <a:cs typeface="Univers for KPMG"/>
              </a:rPr>
              <a:t>Risque d’évaluation des besoins en trésorerie du Groupe</a:t>
            </a:r>
          </a:p>
        </p:txBody>
      </p:sp>
      <p:sp>
        <p:nvSpPr>
          <p:cNvPr id="17" name="ZoneTexte 16"/>
          <p:cNvSpPr txBox="1"/>
          <p:nvPr/>
        </p:nvSpPr>
        <p:spPr>
          <a:xfrm>
            <a:off x="2005332" y="6156260"/>
            <a:ext cx="1274708" cy="230832"/>
          </a:xfrm>
          <a:prstGeom prst="rect">
            <a:avLst/>
          </a:prstGeom>
          <a:noFill/>
        </p:spPr>
        <p:txBody>
          <a:bodyPr wrap="none" rtlCol="0">
            <a:spAutoFit/>
          </a:bodyPr>
          <a:lstStyle/>
          <a:p>
            <a:r>
              <a:rPr lang="fr-FR" sz="900" dirty="0" smtClean="0">
                <a:latin typeface="Univers 45 Light" pitchFamily="2" charset="0"/>
                <a:cs typeface="Times New Roman" panose="02020603050405020304" pitchFamily="18" charset="0"/>
              </a:rPr>
              <a:t>Analyse des besoins </a:t>
            </a:r>
            <a:endParaRPr lang="fr-FR" sz="900" dirty="0" smtClean="0">
              <a:latin typeface="Univers 45 Light"/>
              <a:cs typeface="Univers for KPMG"/>
            </a:endParaRPr>
          </a:p>
        </p:txBody>
      </p:sp>
      <p:sp>
        <p:nvSpPr>
          <p:cNvPr id="18" name="ZoneTexte 17"/>
          <p:cNvSpPr txBox="1"/>
          <p:nvPr/>
        </p:nvSpPr>
        <p:spPr>
          <a:xfrm>
            <a:off x="2017193" y="6479367"/>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a:t>
            </a:r>
            <a:r>
              <a:rPr lang="fr-FR" sz="900" dirty="0" smtClean="0">
                <a:latin typeface="Univers 45 Light"/>
                <a:cs typeface="Univers for KPMG"/>
              </a:rPr>
              <a:t>KYRIBA dans la comptabilité </a:t>
            </a:r>
            <a:endParaRPr lang="fr-FR" sz="900" dirty="0">
              <a:latin typeface="Univers 45 Light"/>
              <a:cs typeface="Univers for KPMG"/>
            </a:endParaRPr>
          </a:p>
        </p:txBody>
      </p:sp>
      <p:sp>
        <p:nvSpPr>
          <p:cNvPr id="19" name="ZoneTexte 18"/>
          <p:cNvSpPr txBox="1"/>
          <p:nvPr/>
        </p:nvSpPr>
        <p:spPr>
          <a:xfrm>
            <a:off x="1990702" y="6825558"/>
            <a:ext cx="3121367" cy="230832"/>
          </a:xfrm>
          <a:prstGeom prst="rect">
            <a:avLst/>
          </a:prstGeom>
          <a:noFill/>
        </p:spPr>
        <p:txBody>
          <a:bodyPr wrap="none" rtlCol="0">
            <a:spAutoFit/>
          </a:bodyPr>
          <a:lstStyle/>
          <a:p>
            <a:r>
              <a:rPr lang="fr-FR" sz="900" dirty="0">
                <a:latin typeface="Univers 45 Light"/>
                <a:cs typeface="Univers for KPMG"/>
              </a:rPr>
              <a:t>Vérification formalisée des éléments transmis </a:t>
            </a:r>
            <a:r>
              <a:rPr lang="fr-FR" sz="900" dirty="0" smtClean="0">
                <a:latin typeface="Univers 45 Light"/>
                <a:cs typeface="Univers for KPMG"/>
              </a:rPr>
              <a:t>de KYRIBA</a:t>
            </a:r>
          </a:p>
        </p:txBody>
      </p:sp>
      <p:sp>
        <p:nvSpPr>
          <p:cNvPr id="20" name="ZoneTexte 19"/>
          <p:cNvSpPr txBox="1"/>
          <p:nvPr/>
        </p:nvSpPr>
        <p:spPr>
          <a:xfrm>
            <a:off x="5915771" y="5852603"/>
            <a:ext cx="4505531" cy="369332"/>
          </a:xfrm>
          <a:prstGeom prst="rect">
            <a:avLst/>
          </a:prstGeom>
          <a:noFill/>
        </p:spPr>
        <p:txBody>
          <a:bodyPr wrap="squar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des échelles d’</a:t>
            </a:r>
            <a:r>
              <a:rPr lang="fr-FR" sz="900" dirty="0" err="1" smtClean="0">
                <a:latin typeface="Univers 45 Light"/>
                <a:ea typeface="Calibri" panose="020F0502020204030204" pitchFamily="34" charset="0"/>
                <a:cs typeface="Times New Roman" panose="02020603050405020304" pitchFamily="18" charset="0"/>
              </a:rPr>
              <a:t>intèrets</a:t>
            </a:r>
            <a:r>
              <a:rPr lang="fr-FR" sz="900" dirty="0" smtClean="0">
                <a:latin typeface="Univers 45 Light"/>
                <a:ea typeface="Calibri" panose="020F0502020204030204" pitchFamily="34" charset="0"/>
                <a:cs typeface="Times New Roman" panose="02020603050405020304" pitchFamily="18" charset="0"/>
              </a:rPr>
              <a:t> entre filiales et tête de groupe</a:t>
            </a:r>
            <a:endParaRPr lang="fr-FR" sz="900" dirty="0" smtClean="0">
              <a:latin typeface="Univers 45 Light"/>
              <a:cs typeface="Univers for KPMG"/>
            </a:endParaRPr>
          </a:p>
        </p:txBody>
      </p:sp>
      <p:sp>
        <p:nvSpPr>
          <p:cNvPr id="21" name="ZoneTexte 20"/>
          <p:cNvSpPr txBox="1"/>
          <p:nvPr/>
        </p:nvSpPr>
        <p:spPr>
          <a:xfrm>
            <a:off x="5903016" y="629026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Les positions filiales sont celles prisent en compte, contrôle de la position fin de mois.</a:t>
            </a:r>
            <a:endParaRPr lang="fr-FR" sz="900" dirty="0">
              <a:latin typeface="Univers 45 Light"/>
              <a:cs typeface="Times New Roman" panose="02020603050405020304" pitchFamily="18" charset="0"/>
            </a:endParaRPr>
          </a:p>
        </p:txBody>
      </p:sp>
      <p:sp>
        <p:nvSpPr>
          <p:cNvPr id="24" name="ZoneTexte 23"/>
          <p:cNvSpPr txBox="1"/>
          <p:nvPr/>
        </p:nvSpPr>
        <p:spPr>
          <a:xfrm>
            <a:off x="5903016" y="6119573"/>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44055" y="6673665"/>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ZoneTexte 22"/>
          <p:cNvSpPr txBox="1"/>
          <p:nvPr/>
        </p:nvSpPr>
        <p:spPr>
          <a:xfrm>
            <a:off x="5940266" y="6687549"/>
            <a:ext cx="4505531" cy="230832"/>
          </a:xfrm>
          <a:prstGeom prst="rect">
            <a:avLst/>
          </a:prstGeom>
          <a:noFill/>
        </p:spPr>
        <p:txBody>
          <a:bodyPr wrap="square" rtlCol="0">
            <a:spAutoFit/>
          </a:bodyPr>
          <a:lstStyle/>
          <a:p>
            <a:r>
              <a:rPr lang="fr-FR" sz="900" dirty="0" smtClean="0">
                <a:latin typeface="Univers 45 Light"/>
                <a:cs typeface="Univers for KPMG"/>
              </a:rPr>
              <a:t>Risque de fraude au Président.</a:t>
            </a:r>
          </a:p>
        </p:txBody>
      </p:sp>
      <p:sp>
        <p:nvSpPr>
          <p:cNvPr id="25" name="Ellipse 24"/>
          <p:cNvSpPr/>
          <p:nvPr/>
        </p:nvSpPr>
        <p:spPr>
          <a:xfrm>
            <a:off x="5672859" y="7024222"/>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6" name="ZoneTexte 25"/>
          <p:cNvSpPr txBox="1"/>
          <p:nvPr/>
        </p:nvSpPr>
        <p:spPr>
          <a:xfrm>
            <a:off x="5867547" y="688548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a:t>
            </a:r>
            <a:r>
              <a:rPr lang="fr-FR" sz="900" dirty="0" smtClean="0">
                <a:latin typeface="Univers 45 Light"/>
                <a:cs typeface="Times New Roman" panose="02020603050405020304" pitchFamily="18" charset="0"/>
              </a:rPr>
              <a:t>la réalité de l’opération, et information en amont des opération prévue. Pas de virement réalisé dans la précipitation sans justificatif..</a:t>
            </a:r>
            <a:endParaRPr lang="fr-FR" sz="900" dirty="0">
              <a:latin typeface="Univers 45 Light"/>
              <a:cs typeface="Times New Roman" panose="02020603050405020304" pitchFamily="18" charset="0"/>
            </a:endParaRPr>
          </a:p>
        </p:txBody>
      </p:sp>
    </p:spTree>
    <p:extLst>
      <p:ext uri="{BB962C8B-B14F-4D97-AF65-F5344CB8AC3E}">
        <p14:creationId xmlns:p14="http://schemas.microsoft.com/office/powerpoint/2010/main" val="611121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Trésorerie</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4052464269"/>
              </p:ext>
            </p:extLst>
          </p:nvPr>
        </p:nvGraphicFramePr>
        <p:xfrm>
          <a:off x="266507" y="1356101"/>
          <a:ext cx="9612784" cy="5130645"/>
        </p:xfrm>
        <a:graphic>
          <a:graphicData uri="http://schemas.openxmlformats.org/drawingml/2006/table">
            <a:tbl>
              <a:tblPr/>
              <a:tblGrid>
                <a:gridCol w="241037"/>
                <a:gridCol w="1822209"/>
                <a:gridCol w="1824632"/>
                <a:gridCol w="832394"/>
                <a:gridCol w="665709"/>
                <a:gridCol w="453245"/>
                <a:gridCol w="674619"/>
                <a:gridCol w="723384"/>
                <a:gridCol w="2375555"/>
              </a:tblGrid>
              <a:tr h="210125">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562802">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79638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des besoins en trésorerie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de KYRIBA. </a:t>
                      </a:r>
                    </a:p>
                    <a:p>
                      <a:pPr marL="0" marR="0" lvl="0" indent="0" defTabSz="91440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cs typeface="Times New Roman" panose="02020603050405020304" pitchFamily="18" charset="0"/>
                        </a:rPr>
                        <a:t>Analyse des besoins de Trésorerie</a:t>
                      </a:r>
                      <a:r>
                        <a:rPr lang="fr-FR" sz="800" baseline="0" dirty="0" smtClean="0">
                          <a:latin typeface="Univers 45 Light" pitchFamily="2" charset="0"/>
                          <a:cs typeface="Times New Roman" panose="02020603050405020304" pitchFamily="18" charset="0"/>
                        </a:rPr>
                        <a:t> quotidiennement  au sein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Quotidiennement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latin typeface="Univers 45 Light" pitchFamily="2" charset="0"/>
                          <a:cs typeface="Times New Roman" panose="02020603050405020304" pitchFamily="18" charset="0"/>
                        </a:rPr>
                        <a:t>Nous nous sommes assurés des positions  et mouvement sur le mois de Septembre, pas d’anomalie relevées.</a:t>
                      </a:r>
                      <a:endParaRPr lang="fr-FR" sz="800" dirty="0" smtClean="0">
                        <a:latin typeface="Univers 45 Light"/>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00857">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lors de la restitution des données de KYRIBA dans la comptabilité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saisie est réalisée a partir des positions filiales  et les taux utilisés sont mis à jour </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positions filiales pour s’assurer de la réciprocité des flux.</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rowSpan="2">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sur les sondages réalisés.</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des échelles d’</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intérets</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entre filiales et tête de groupe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vMerge="1">
                  <a:txBody>
                    <a:bodyPr/>
                    <a:lstStyle/>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fraudes au Président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responsable Trésorerie n’autorise aucune virement dans l’urgence et toutes demandes inhabituelles fait l’objet  de confirmation. </a:t>
                      </a:r>
                    </a:p>
                    <a:p>
                      <a:pPr marL="0" marR="0" lvl="0" indent="0"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a:cs typeface="Times New Roman" panose="02020603050405020304" pitchFamily="18" charset="0"/>
                        </a:rPr>
                        <a:t>Contrôle de la réalité de l’opération, et information en amont des opération prévue.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Ponctuel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a:t>
                      </a: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attirons l’attention sur le risque accru de ce type de fraude..</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ou erreurs dans les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rapprochements de banques </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rapprochements de banque sont réalisés mensuellement sous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Excell</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Fournisseurs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Comptabilité générale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Mensuel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dans KIRIBA des rapprochements de banques. Il semble que cela soit prévu.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Cela afin d’éviter les rapprochements de banque réalisés sous Excel avec les erreurs que cela peut générer et ainsi réaliser les rapprochements plus régulièrement qu’actuellement</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les écritures non lettrées dans les comptes 511# Encaissements et Décaissements ne permette pas de voir les antériorités et de tester les apurement des éléments en rapprochement.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076511"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9" name="Rectangle 8"/>
          <p:cNvSpPr>
            <a:spLocks noChangeAspect="1" noChangeArrowheads="1"/>
          </p:cNvSpPr>
          <p:nvPr/>
        </p:nvSpPr>
        <p:spPr bwMode="auto">
          <a:xfrm>
            <a:off x="6425078"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7076511"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6425078"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38319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14.xml><?xml version="1.0" encoding="utf-8"?>
<p:tagLst xmlns:a="http://schemas.openxmlformats.org/drawingml/2006/main" xmlns:r="http://schemas.openxmlformats.org/officeDocument/2006/relationships" xmlns:p="http://schemas.openxmlformats.org/presentationml/2006/main">
  <p:tag name="FASFONT" val="Univers55"/>
</p:tagLst>
</file>

<file path=ppt/tags/tag15.xml><?xml version="1.0" encoding="utf-8"?>
<p:tagLst xmlns:a="http://schemas.openxmlformats.org/drawingml/2006/main" xmlns:r="http://schemas.openxmlformats.org/officeDocument/2006/relationships" xmlns:p="http://schemas.openxmlformats.org/presentationml/2006/main">
  <p:tag name="FASFONT" val="Univers55"/>
</p:tagLst>
</file>

<file path=ppt/tags/tag16.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2c98b1a5-2cfc-442a-a2e0-fec9a6eebbee" ContentTypeId="0x0101003AA4056345C845F498FA698911C48DFD" PreviousValue="false"/>
</file>

<file path=customXml/item4.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Props1.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3.xml><?xml version="1.0" encoding="utf-8"?>
<ds:datastoreItem xmlns:ds="http://schemas.openxmlformats.org/officeDocument/2006/customXml" ds:itemID="{78F0FDA5-3845-4324-AAD0-8AA3C9C8B6AC}">
  <ds:schemaRefs>
    <ds:schemaRef ds:uri="Microsoft.SharePoint.Taxonomy.ContentTypeSync"/>
  </ds:schemaRefs>
</ds:datastoreItem>
</file>

<file path=customXml/itemProps4.xml><?xml version="1.0" encoding="utf-8"?>
<ds:datastoreItem xmlns:ds="http://schemas.openxmlformats.org/officeDocument/2006/customXml" ds:itemID="{56D28789-1A46-498A-98B6-4787539D9834}">
  <ds:schemaRefs>
    <ds:schemaRef ds:uri="2dc053e8-39c3-46f4-a45a-057eafd4ebc8"/>
    <ds:schemaRef ds:uri="http://purl.org/dc/dcmitype/"/>
    <ds:schemaRef ds:uri="http://purl.org/dc/elements/1.1/"/>
    <ds:schemaRef ds:uri="http://schemas.microsoft.com/office/2006/metadata/properties"/>
    <ds:schemaRef ds:uri="a50a5df6-2e97-4653-98bd-2a81b8e37061"/>
    <ds:schemaRef ds:uri="http://schemas.microsoft.com/sharepoint/v3"/>
    <ds:schemaRef ds:uri="http://schemas.microsoft.com/office/2006/documentManagement/types"/>
    <ds:schemaRef ds:uri="http://purl.org/dc/terms/"/>
    <ds:schemaRef ds:uri="6a830378-f1b4-47c6-a9ed-d1e22b7b28b4"/>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11074</TotalTime>
  <Words>2913</Words>
  <Application>Microsoft Office PowerPoint</Application>
  <PresentationFormat>Personnalisé</PresentationFormat>
  <Paragraphs>429</Paragraphs>
  <Slides>11</Slides>
  <Notes>11</Notes>
  <HiddenSlides>0</HiddenSlides>
  <MMClips>0</MMClips>
  <ScaleCrop>false</ScaleCrop>
  <HeadingPairs>
    <vt:vector size="8" baseType="variant">
      <vt:variant>
        <vt:lpstr>Polices utilisées</vt:lpstr>
      </vt:variant>
      <vt:variant>
        <vt:i4>12</vt:i4>
      </vt:variant>
      <vt:variant>
        <vt:lpstr>Thème</vt:lpstr>
      </vt:variant>
      <vt:variant>
        <vt:i4>3</vt:i4>
      </vt:variant>
      <vt:variant>
        <vt:lpstr>Serveurs OLE incorporés</vt:lpstr>
      </vt:variant>
      <vt:variant>
        <vt:i4>1</vt:i4>
      </vt:variant>
      <vt:variant>
        <vt:lpstr>Titres des diapositives</vt:lpstr>
      </vt:variant>
      <vt:variant>
        <vt:i4>11</vt:i4>
      </vt:variant>
    </vt:vector>
  </HeadingPairs>
  <TitlesOfParts>
    <vt:vector size="27" baseType="lpstr">
      <vt:lpstr>Arial</vt:lpstr>
      <vt:lpstr>Arial Black</vt:lpstr>
      <vt:lpstr>Calibri</vt:lpstr>
      <vt:lpstr>KPMG Extralight</vt:lpstr>
      <vt:lpstr>KPMG Logo</vt:lpstr>
      <vt:lpstr>Times New Roman</vt:lpstr>
      <vt:lpstr>Univers 45 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SCHNELL Aurelie</cp:lastModifiedBy>
  <cp:revision>419</cp:revision>
  <cp:lastPrinted>2021-01-06T15:09:54Z</cp:lastPrinted>
  <dcterms:created xsi:type="dcterms:W3CDTF">2015-12-18T13:51:28Z</dcterms:created>
  <dcterms:modified xsi:type="dcterms:W3CDTF">2021-02-24T17:12:28Z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